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77" r:id="rId2"/>
    <p:sldId id="271" r:id="rId3"/>
    <p:sldId id="308" r:id="rId4"/>
    <p:sldId id="279" r:id="rId5"/>
    <p:sldId id="299" r:id="rId6"/>
    <p:sldId id="302" r:id="rId7"/>
    <p:sldId id="267" r:id="rId8"/>
    <p:sldId id="300" r:id="rId9"/>
    <p:sldId id="303" r:id="rId10"/>
    <p:sldId id="304" r:id="rId11"/>
    <p:sldId id="262" r:id="rId12"/>
    <p:sldId id="301" r:id="rId13"/>
    <p:sldId id="309" r:id="rId14"/>
    <p:sldId id="310" r:id="rId15"/>
    <p:sldId id="311" r:id="rId16"/>
    <p:sldId id="312" r:id="rId17"/>
    <p:sldId id="313" r:id="rId18"/>
    <p:sldId id="314" r:id="rId19"/>
    <p:sldId id="275" r:id="rId20"/>
    <p:sldId id="307" r:id="rId21"/>
    <p:sldId id="305" r:id="rId22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12" autoAdjust="0"/>
    <p:restoredTop sz="86441"/>
  </p:normalViewPr>
  <p:slideViewPr>
    <p:cSldViewPr snapToGrid="0" showGuides="1">
      <p:cViewPr varScale="1">
        <p:scale>
          <a:sx n="146" d="100"/>
          <a:sy n="146" d="100"/>
        </p:scale>
        <p:origin x="3536" y="16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6E51D-0B74-4E07-A4C0-C4B9803FB52A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4A49BC-3EC9-4D58-B017-D430C5AFFDB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624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A49BC-3EC9-4D58-B017-D430C5AFFDB4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888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667397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882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3493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8679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7433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184537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765727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A49BC-3EC9-4D58-B017-D430C5AFFDB4}" type="slidenum">
              <a:rPr lang="es-CO" smtClean="0"/>
              <a:t>20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87561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A49BC-3EC9-4D58-B017-D430C5AFFDB4}" type="slidenum">
              <a:rPr lang="es-CO" smtClean="0"/>
              <a:t>21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4599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317693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7146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A49BC-3EC9-4D58-B017-D430C5AFFDB4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94999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A49BC-3EC9-4D58-B017-D430C5AFFDB4}" type="slidenum">
              <a:rPr lang="es-CO" smtClean="0"/>
              <a:t>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35155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A49BC-3EC9-4D58-B017-D430C5AFFDB4}" type="slidenum">
              <a:rPr lang="es-CO" smtClean="0"/>
              <a:t>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56464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A49BC-3EC9-4D58-B017-D430C5AFFDB4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5322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A49BC-3EC9-4D58-B017-D430C5AFFDB4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8461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4A49BC-3EC9-4D58-B017-D430C5AFFDB4}" type="slidenum">
              <a:rPr lang="es-CO" smtClean="0"/>
              <a:t>11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41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2312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1975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4233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1112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399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0010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1781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778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127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2177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684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4650B-116B-4FC4-B720-2A86C26125A1}" type="datetimeFigureOut">
              <a:rPr lang="es-CO" smtClean="0"/>
              <a:t>24/05/24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F26120-8B51-482A-97E6-8CEE59FF86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0508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9029" y="12431"/>
            <a:ext cx="9120000" cy="6845569"/>
            <a:chOff x="6772" y="0"/>
            <a:chExt cx="6840000" cy="513417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/>
            <a:srcRect l="6574" t="11810" r="30403" b="32488"/>
            <a:stretch/>
          </p:blipFill>
          <p:spPr>
            <a:xfrm>
              <a:off x="6772" y="1733532"/>
              <a:ext cx="6840000" cy="340064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6574" t="11810" r="60322" b="69574"/>
            <a:stretch/>
          </p:blipFill>
          <p:spPr>
            <a:xfrm>
              <a:off x="6772" y="0"/>
              <a:ext cx="2988000" cy="945198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35467" y="1733532"/>
              <a:ext cx="3799840" cy="1097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</p:grpSp>
      <p:sp>
        <p:nvSpPr>
          <p:cNvPr id="9" name="76 CuadroTexto"/>
          <p:cNvSpPr txBox="1"/>
          <p:nvPr/>
        </p:nvSpPr>
        <p:spPr bwMode="auto">
          <a:xfrm>
            <a:off x="246073" y="1173349"/>
            <a:ext cx="8645912" cy="881437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algn="ctr" defTabSz="5611128">
              <a:defRPr/>
            </a:pPr>
            <a:r>
              <a:rPr lang="es-ES" sz="24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Empleo de Machine </a:t>
            </a:r>
            <a:r>
              <a:rPr lang="es-ES" sz="2400" b="1" cap="small" dirty="0" err="1">
                <a:solidFill>
                  <a:srgbClr val="006C00"/>
                </a:solidFill>
                <a:latin typeface="Garamond" panose="02020404030301010803" pitchFamily="18" charset="0"/>
              </a:rPr>
              <a:t>Learning</a:t>
            </a:r>
            <a:r>
              <a:rPr lang="es-ES" sz="24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 en la Comprensión de la Relación Epidemiológica Dengue/Clima/Vectores</a:t>
            </a:r>
            <a:endParaRPr lang="es-CO" sz="2400" b="1" cap="small" dirty="0">
              <a:solidFill>
                <a:srgbClr val="006C00"/>
              </a:solidFill>
              <a:latin typeface="Garamond" panose="02020404030301010803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373AE45-78D0-654D-839E-A7BD93C4F016}"/>
              </a:ext>
            </a:extLst>
          </p:cNvPr>
          <p:cNvSpPr txBox="1"/>
          <p:nvPr/>
        </p:nvSpPr>
        <p:spPr>
          <a:xfrm>
            <a:off x="520615" y="2326863"/>
            <a:ext cx="80968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Equipo Investigador</a:t>
            </a:r>
          </a:p>
          <a:p>
            <a:pPr algn="ctr"/>
            <a:endParaRPr lang="es-CO" sz="800" b="1" u="sng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algn="ctr"/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Marco J. Cañas C.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1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Guillermo L. Rúa U.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2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Lizeth P. Bedoya A.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1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Juliana Pérez P.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3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Frank Berninger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3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John A. Pulgarín D.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3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Arley F. Calle T.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2 </a:t>
            </a:r>
            <a:endParaRPr lang="es-CO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23E9B5A-E6BD-5343-AEF0-59F2F03EA05E}"/>
              </a:ext>
            </a:extLst>
          </p:cNvPr>
          <p:cNvSpPr/>
          <p:nvPr/>
        </p:nvSpPr>
        <p:spPr>
          <a:xfrm>
            <a:off x="9029" y="3814013"/>
            <a:ext cx="81685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1</a:t>
            </a:r>
            <a:r>
              <a:rPr lang="es-CO" sz="1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Seccional Bajo Cauca</a:t>
            </a:r>
          </a:p>
          <a:p>
            <a:r>
              <a:rPr lang="es-CO" sz="1600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2</a:t>
            </a:r>
            <a:r>
              <a:rPr lang="es-CO" sz="1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Grupo Entomología Médica. Facultad de Medicina</a:t>
            </a:r>
          </a:p>
          <a:p>
            <a:r>
              <a:rPr lang="es-CO" sz="1600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3</a:t>
            </a:r>
            <a:r>
              <a:rPr lang="es-CO" sz="1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Universidad del Este de Finlandia. Dpto de Ciencias Ambientales y Biológicas </a:t>
            </a:r>
          </a:p>
        </p:txBody>
      </p:sp>
    </p:spTree>
    <p:extLst>
      <p:ext uri="{BB962C8B-B14F-4D97-AF65-F5344CB8AC3E}">
        <p14:creationId xmlns:p14="http://schemas.microsoft.com/office/powerpoint/2010/main" val="3888845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Nino98">
            <a:extLst>
              <a:ext uri="{FF2B5EF4-FFF2-40B4-BE49-F238E27FC236}">
                <a16:creationId xmlns:a16="http://schemas.microsoft.com/office/drawing/2014/main" id="{CC504CAD-AAAC-104E-A866-99E4BA606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8" y="1724620"/>
            <a:ext cx="5221744" cy="34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76 CuadroTexto">
            <a:extLst>
              <a:ext uri="{FF2B5EF4-FFF2-40B4-BE49-F238E27FC236}">
                <a16:creationId xmlns:a16="http://schemas.microsoft.com/office/drawing/2014/main" id="{E8E918D0-7AF9-4D4B-9B13-9C5C9BD19AB7}"/>
              </a:ext>
            </a:extLst>
          </p:cNvPr>
          <p:cNvSpPr txBox="1"/>
          <p:nvPr/>
        </p:nvSpPr>
        <p:spPr bwMode="auto">
          <a:xfrm>
            <a:off x="18939" y="91658"/>
            <a:ext cx="9107969" cy="1045456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933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Efecto de las Variables Climáticas sobre la Dinámica de Población del Vector</a:t>
            </a:r>
            <a:endParaRPr lang="es-CO" sz="28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5" name="Imagen 44">
            <a:extLst>
              <a:ext uri="{FF2B5EF4-FFF2-40B4-BE49-F238E27FC236}">
                <a16:creationId xmlns:a16="http://schemas.microsoft.com/office/drawing/2014/main" id="{31FABE5A-8BE3-2440-9624-6B6DA06F3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302" y="1137114"/>
            <a:ext cx="3493327" cy="3161461"/>
          </a:xfrm>
          <a:prstGeom prst="rect">
            <a:avLst/>
          </a:prstGeom>
        </p:spPr>
      </p:pic>
      <p:sp>
        <p:nvSpPr>
          <p:cNvPr id="46" name="AutoShape 17">
            <a:extLst>
              <a:ext uri="{FF2B5EF4-FFF2-40B4-BE49-F238E27FC236}">
                <a16:creationId xmlns:a16="http://schemas.microsoft.com/office/drawing/2014/main" id="{647F584A-36FB-E643-B48D-AAD4E470C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9282" y="4281157"/>
            <a:ext cx="1801658" cy="292651"/>
          </a:xfrm>
          <a:prstGeom prst="downArrowCallout">
            <a:avLst>
              <a:gd name="adj1" fmla="val 200747"/>
              <a:gd name="adj2" fmla="val 167034"/>
              <a:gd name="adj3" fmla="val 64204"/>
              <a:gd name="adj4" fmla="val 7199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O"/>
          </a:p>
        </p:txBody>
      </p:sp>
      <p:pic>
        <p:nvPicPr>
          <p:cNvPr id="47" name="Imagen 46">
            <a:extLst>
              <a:ext uri="{FF2B5EF4-FFF2-40B4-BE49-F238E27FC236}">
                <a16:creationId xmlns:a16="http://schemas.microsoft.com/office/drawing/2014/main" id="{2573959E-613C-014C-B0B6-2A0857374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453" t="38746" r="4256" b="3018"/>
          <a:stretch/>
        </p:blipFill>
        <p:spPr>
          <a:xfrm>
            <a:off x="6405580" y="4621383"/>
            <a:ext cx="1618733" cy="20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97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76 CuadroTexto"/>
          <p:cNvSpPr txBox="1"/>
          <p:nvPr/>
        </p:nvSpPr>
        <p:spPr bwMode="auto">
          <a:xfrm>
            <a:off x="18939" y="91658"/>
            <a:ext cx="9107969" cy="6352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3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Objetivos</a:t>
            </a:r>
            <a:r>
              <a:rPr lang="es-CO" sz="3200" b="1" dirty="0">
                <a:solidFill>
                  <a:srgbClr val="006C00"/>
                </a:solidFill>
                <a:latin typeface="Garamond" panose="02020404030301010803" pitchFamily="18" charset="0"/>
                <a:ea typeface="Verdana" panose="020B0604030504040204" pitchFamily="34" charset="0"/>
              </a:rPr>
              <a:t> </a:t>
            </a:r>
            <a:endParaRPr lang="es-CO" sz="32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76 CuadroTexto"/>
          <p:cNvSpPr txBox="1"/>
          <p:nvPr/>
        </p:nvSpPr>
        <p:spPr bwMode="auto">
          <a:xfrm>
            <a:off x="26057" y="551711"/>
            <a:ext cx="9107969" cy="573660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8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Objetivo</a:t>
            </a:r>
            <a:r>
              <a:rPr lang="es-CO" sz="26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 General</a:t>
            </a:r>
            <a:r>
              <a:rPr lang="es-CO" sz="2600" b="1" dirty="0">
                <a:solidFill>
                  <a:srgbClr val="006C00"/>
                </a:solidFill>
                <a:latin typeface="Garamond" panose="02020404030301010803" pitchFamily="18" charset="0"/>
                <a:ea typeface="Verdana" panose="020B0604030504040204" pitchFamily="34" charset="0"/>
              </a:rPr>
              <a:t> </a:t>
            </a:r>
            <a:endParaRPr lang="es-CO" sz="26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229107" y="1235050"/>
            <a:ext cx="8688469" cy="1661993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Identificar variables climáticas y entomológicas que se relacionen con períodos epidémicos y no epidémicos de dengue en los municipios del BCA y que sean de utilidad para el desarrollo de un SAT con diferentes ventanas de tiempo </a:t>
            </a:r>
          </a:p>
          <a:p>
            <a:pPr algn="ctr"/>
            <a:r>
              <a:rPr lang="es-E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(1, 3, 6 y 13 períodos epidemiológicos), comparando tres diferentes estrategias metodológicas (ARIMA SVM y RF</a:t>
            </a:r>
            <a:r>
              <a:rPr lang="es-ES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)</a:t>
            </a:r>
            <a:r>
              <a:rPr lang="es-CO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6" name="76 CuadroTexto"/>
          <p:cNvSpPr txBox="1"/>
          <p:nvPr/>
        </p:nvSpPr>
        <p:spPr bwMode="auto">
          <a:xfrm>
            <a:off x="24631" y="3063319"/>
            <a:ext cx="9107969" cy="573660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6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Objetivos </a:t>
            </a:r>
            <a:r>
              <a:rPr lang="es-CO" sz="28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Específicos</a:t>
            </a:r>
            <a:endParaRPr lang="es-CO" sz="28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68607" y="3764363"/>
            <a:ext cx="819683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E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Explorar las relaciones entre diferentes variables climáticas (temperatura ambiental, precipitación, humedad relativa, etc.) y períodos epidémicos y no epidémicos de dengue en los municipios del BCA mediante ARIMA </a:t>
            </a:r>
            <a:r>
              <a:rPr lang="es-CO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y </a:t>
            </a:r>
            <a:r>
              <a:rPr lang="es-E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dos algoritmos de ML (SVM y RF)</a:t>
            </a:r>
            <a:r>
              <a:rPr lang="es-CO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67183" y="4690120"/>
            <a:ext cx="8198256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lvl="0" indent="-285750" algn="just">
              <a:buFont typeface="Wingdings" panose="05000000000000000000" pitchFamily="2" charset="2"/>
              <a:buChar char="v"/>
            </a:pPr>
            <a:r>
              <a:rPr lang="es-E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Determinar la relación entre la densidad del vector (número de huevos/</a:t>
            </a:r>
            <a:r>
              <a:rPr lang="es-ES" sz="1600" b="1" dirty="0" err="1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ovitrampa</a:t>
            </a:r>
            <a:r>
              <a:rPr lang="es-E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) y el comportamiento temporal de la incidencia de dengue en barrios de Caucasia con alta y baja incidencia de dengue</a:t>
            </a:r>
            <a:r>
              <a:rPr lang="es-CO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465757" y="5624589"/>
            <a:ext cx="8199682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s-ES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Estimar el poder predictor de ARIMA y de dos algoritmos de ML (SVM y RF) en la transmisión de dengue en los municipios del BCA para el desarrollo de un SAT a diferentes ventanas de tiempo (1, 3, 6 y 13 períodos epidemiológicos)</a:t>
            </a:r>
            <a:r>
              <a:rPr lang="es-CO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16196" y="3658454"/>
            <a:ext cx="8496000" cy="2899099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6634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76 CuadroTexto">
            <a:extLst>
              <a:ext uri="{FF2B5EF4-FFF2-40B4-BE49-F238E27FC236}">
                <a16:creationId xmlns:a16="http://schemas.microsoft.com/office/drawing/2014/main" id="{529A7295-C6AF-0446-812C-E50220A3CF9D}"/>
              </a:ext>
            </a:extLst>
          </p:cNvPr>
          <p:cNvSpPr txBox="1"/>
          <p:nvPr/>
        </p:nvSpPr>
        <p:spPr bwMode="auto">
          <a:xfrm>
            <a:off x="18939" y="91658"/>
            <a:ext cx="9107969" cy="6352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3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Metodología</a:t>
            </a:r>
            <a:endParaRPr lang="es-CO" sz="32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37568557-0174-4E46-A26F-B99EBB558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8" y="3680719"/>
            <a:ext cx="4648200" cy="19812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A592BCB9-9A57-D949-8B38-000A9D776ED7}"/>
              </a:ext>
            </a:extLst>
          </p:cNvPr>
          <p:cNvGrpSpPr/>
          <p:nvPr/>
        </p:nvGrpSpPr>
        <p:grpSpPr>
          <a:xfrm>
            <a:off x="2421032" y="1298798"/>
            <a:ext cx="2304000" cy="2304000"/>
            <a:chOff x="6503349" y="1343642"/>
            <a:chExt cx="2304000" cy="2304000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BD91DC50-3DD1-1349-AC4D-FB7EDB861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3349" y="1343642"/>
              <a:ext cx="2304000" cy="2304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7D0340B4-8FEA-5144-A112-590A88F7D98F}"/>
                </a:ext>
              </a:extLst>
            </p:cNvPr>
            <p:cNvSpPr/>
            <p:nvPr/>
          </p:nvSpPr>
          <p:spPr>
            <a:xfrm>
              <a:off x="7836493" y="1956990"/>
              <a:ext cx="216000" cy="216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95260BCB-A190-1C4E-9D49-E5EF99FE5A7A}"/>
              </a:ext>
            </a:extLst>
          </p:cNvPr>
          <p:cNvGrpSpPr/>
          <p:nvPr/>
        </p:nvGrpSpPr>
        <p:grpSpPr>
          <a:xfrm>
            <a:off x="277445" y="1298798"/>
            <a:ext cx="2084579" cy="2304000"/>
            <a:chOff x="4221879" y="1292366"/>
            <a:chExt cx="2159731" cy="2448000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2E96190E-400F-E04F-B2C7-24C911B78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21879" y="1292366"/>
              <a:ext cx="2159731" cy="2448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2500637C-C29B-0F41-B543-4505D953327D}"/>
                </a:ext>
              </a:extLst>
            </p:cNvPr>
            <p:cNvSpPr/>
            <p:nvPr/>
          </p:nvSpPr>
          <p:spPr>
            <a:xfrm>
              <a:off x="5332577" y="2307365"/>
              <a:ext cx="72000" cy="72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8029BF98-AE7B-2B49-8010-B9439A7BA011}"/>
              </a:ext>
            </a:extLst>
          </p:cNvPr>
          <p:cNvSpPr/>
          <p:nvPr/>
        </p:nvSpPr>
        <p:spPr>
          <a:xfrm>
            <a:off x="18939" y="5661919"/>
            <a:ext cx="50572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CO" sz="1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asnm: 125      Temp.: 27,4°C.    Precipitac.: 2500 mm/año</a:t>
            </a:r>
            <a:endParaRPr lang="es-CO" sz="1600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C5655AC-340B-384F-9F53-5E087B2E15D0}"/>
              </a:ext>
            </a:extLst>
          </p:cNvPr>
          <p:cNvSpPr/>
          <p:nvPr/>
        </p:nvSpPr>
        <p:spPr>
          <a:xfrm>
            <a:off x="5395864" y="2645356"/>
            <a:ext cx="35739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CO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CONDICIONES ECOEPIDEMIOLÓGICAS QUE HACEN DE CAUCASIA UNA DE LAS REGIONES DEL PAÍS CON MAYOR TRANSMISIÓN DE DENGUE</a:t>
            </a:r>
            <a:endParaRPr lang="es-CO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29" name="Llamada de flecha hacia abajo 28">
            <a:extLst>
              <a:ext uri="{FF2B5EF4-FFF2-40B4-BE49-F238E27FC236}">
                <a16:creationId xmlns:a16="http://schemas.microsoft.com/office/drawing/2014/main" id="{2B27EBD7-07D1-3645-9FD1-398CBE2FEBCA}"/>
              </a:ext>
            </a:extLst>
          </p:cNvPr>
          <p:cNvSpPr/>
          <p:nvPr/>
        </p:nvSpPr>
        <p:spPr>
          <a:xfrm rot="16200000">
            <a:off x="3375160" y="3190643"/>
            <a:ext cx="3614452" cy="415526"/>
          </a:xfrm>
          <a:prstGeom prst="downArrowCallout">
            <a:avLst>
              <a:gd name="adj1" fmla="val 118982"/>
              <a:gd name="adj2" fmla="val 92259"/>
              <a:gd name="adj3" fmla="val 56528"/>
              <a:gd name="adj4" fmla="val 212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170EB6ED-3397-E244-8433-74CBC007B778}"/>
              </a:ext>
            </a:extLst>
          </p:cNvPr>
          <p:cNvGrpSpPr/>
          <p:nvPr/>
        </p:nvGrpSpPr>
        <p:grpSpPr>
          <a:xfrm>
            <a:off x="119057" y="3655841"/>
            <a:ext cx="2361801" cy="338554"/>
            <a:chOff x="3424862" y="3156060"/>
            <a:chExt cx="2361801" cy="338554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6B87B3F3-68A3-0047-AF29-D73BCA711651}"/>
                </a:ext>
              </a:extLst>
            </p:cNvPr>
            <p:cNvSpPr/>
            <p:nvPr/>
          </p:nvSpPr>
          <p:spPr>
            <a:xfrm>
              <a:off x="3424862" y="3156060"/>
              <a:ext cx="236180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s-CO" sz="1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aramond" panose="02020404030301010803" pitchFamily="18" charset="0"/>
                </a:rPr>
                <a:t>Población: ≈ 125 mil hab.</a:t>
              </a:r>
              <a:endParaRPr lang="es-CO" sz="1600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endParaRPr>
            </a:p>
          </p:txBody>
        </p: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040FD7D0-491B-E04F-B0AB-D7F4CB07C5E0}"/>
                </a:ext>
              </a:extLst>
            </p:cNvPr>
            <p:cNvCxnSpPr/>
            <p:nvPr/>
          </p:nvCxnSpPr>
          <p:spPr>
            <a:xfrm>
              <a:off x="3494396" y="3464378"/>
              <a:ext cx="220341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4B318C3-DA16-0148-84A4-C4C2F72CBACD}"/>
              </a:ext>
            </a:extLst>
          </p:cNvPr>
          <p:cNvSpPr txBox="1"/>
          <p:nvPr/>
        </p:nvSpPr>
        <p:spPr>
          <a:xfrm>
            <a:off x="69559" y="611674"/>
            <a:ext cx="8882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Área de Estudio:</a:t>
            </a:r>
            <a:endParaRPr lang="es-CO" sz="28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97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76 CuadroTexto">
            <a:extLst>
              <a:ext uri="{FF2B5EF4-FFF2-40B4-BE49-F238E27FC236}">
                <a16:creationId xmlns:a16="http://schemas.microsoft.com/office/drawing/2014/main" id="{529A7295-C6AF-0446-812C-E50220A3CF9D}"/>
              </a:ext>
            </a:extLst>
          </p:cNvPr>
          <p:cNvSpPr txBox="1"/>
          <p:nvPr/>
        </p:nvSpPr>
        <p:spPr bwMode="auto">
          <a:xfrm>
            <a:off x="18939" y="91658"/>
            <a:ext cx="9107969" cy="6352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3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Metodología</a:t>
            </a:r>
            <a:endParaRPr lang="es-CO" sz="32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4B318C3-DA16-0148-84A4-C4C2F72CBACD}"/>
              </a:ext>
            </a:extLst>
          </p:cNvPr>
          <p:cNvSpPr txBox="1"/>
          <p:nvPr/>
        </p:nvSpPr>
        <p:spPr>
          <a:xfrm>
            <a:off x="78268" y="611674"/>
            <a:ext cx="8882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Fuente de Información:</a:t>
            </a:r>
            <a:endParaRPr lang="es-CO" sz="28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F1A869-890F-2C4B-9B1F-6466B7A4644E}"/>
              </a:ext>
            </a:extLst>
          </p:cNvPr>
          <p:cNvSpPr txBox="1"/>
          <p:nvPr/>
        </p:nvSpPr>
        <p:spPr>
          <a:xfrm>
            <a:off x="82617" y="1077580"/>
            <a:ext cx="59524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1. Epidemiológica: Casos de dengue</a:t>
            </a:r>
            <a:endParaRPr lang="es-CO" sz="26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CDE4150-C8EF-054D-94DB-3101F0A0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87" y="1994543"/>
            <a:ext cx="3339953" cy="3361227"/>
          </a:xfrm>
          <a:prstGeom prst="rect">
            <a:avLst/>
          </a:prstGeom>
        </p:spPr>
      </p:pic>
      <p:sp>
        <p:nvSpPr>
          <p:cNvPr id="27" name="CuadroTexto 26">
            <a:extLst>
              <a:ext uri="{FF2B5EF4-FFF2-40B4-BE49-F238E27FC236}">
                <a16:creationId xmlns:a16="http://schemas.microsoft.com/office/drawing/2014/main" id="{904519E7-7C88-364C-B85F-BE2DB14458B7}"/>
              </a:ext>
            </a:extLst>
          </p:cNvPr>
          <p:cNvSpPr txBox="1"/>
          <p:nvPr/>
        </p:nvSpPr>
        <p:spPr>
          <a:xfrm>
            <a:off x="0" y="5427787"/>
            <a:ext cx="33353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Caucasia y otros municipios del BCA</a:t>
            </a:r>
            <a:endParaRPr lang="es-CO" sz="24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53B6434-E930-214E-A5D5-570AFD7007B8}"/>
              </a:ext>
            </a:extLst>
          </p:cNvPr>
          <p:cNvSpPr txBox="1"/>
          <p:nvPr/>
        </p:nvSpPr>
        <p:spPr>
          <a:xfrm>
            <a:off x="3583571" y="2278268"/>
            <a:ext cx="54036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Nivel Temporal: </a:t>
            </a:r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Semana Epidemiológica (SE)</a:t>
            </a:r>
          </a:p>
          <a:p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		  Período Epidemiológico (PE)</a:t>
            </a:r>
          </a:p>
          <a:p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		  Epidemias vs No Epidemias</a:t>
            </a:r>
            <a:endParaRPr lang="es-CO" sz="22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D0C85B3-2510-334D-B43B-88E05319B9EA}"/>
              </a:ext>
            </a:extLst>
          </p:cNvPr>
          <p:cNvSpPr txBox="1"/>
          <p:nvPr/>
        </p:nvSpPr>
        <p:spPr>
          <a:xfrm>
            <a:off x="3579214" y="3458281"/>
            <a:ext cx="54036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Nivel Espacial: </a:t>
            </a:r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Barrio</a:t>
            </a:r>
          </a:p>
          <a:p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		 Municipio</a:t>
            </a:r>
            <a:endParaRPr lang="es-CO" sz="22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198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76 CuadroTexto">
            <a:extLst>
              <a:ext uri="{FF2B5EF4-FFF2-40B4-BE49-F238E27FC236}">
                <a16:creationId xmlns:a16="http://schemas.microsoft.com/office/drawing/2014/main" id="{529A7295-C6AF-0446-812C-E50220A3CF9D}"/>
              </a:ext>
            </a:extLst>
          </p:cNvPr>
          <p:cNvSpPr txBox="1"/>
          <p:nvPr/>
        </p:nvSpPr>
        <p:spPr bwMode="auto">
          <a:xfrm>
            <a:off x="18939" y="91658"/>
            <a:ext cx="9107969" cy="6352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3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Metodología</a:t>
            </a:r>
            <a:endParaRPr lang="es-CO" sz="32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4B318C3-DA16-0148-84A4-C4C2F72CBACD}"/>
              </a:ext>
            </a:extLst>
          </p:cNvPr>
          <p:cNvSpPr txBox="1"/>
          <p:nvPr/>
        </p:nvSpPr>
        <p:spPr>
          <a:xfrm>
            <a:off x="78268" y="611674"/>
            <a:ext cx="8882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Fuente de Información:</a:t>
            </a:r>
            <a:endParaRPr lang="es-CO" sz="28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F1A869-890F-2C4B-9B1F-6466B7A4644E}"/>
              </a:ext>
            </a:extLst>
          </p:cNvPr>
          <p:cNvSpPr txBox="1"/>
          <p:nvPr/>
        </p:nvSpPr>
        <p:spPr>
          <a:xfrm>
            <a:off x="82617" y="1077580"/>
            <a:ext cx="849532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2. Climática: Temperatura, Precipitación, HR, XXXXX</a:t>
            </a:r>
            <a:endParaRPr lang="es-CO" sz="26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04519E7-7C88-364C-B85F-BE2DB14458B7}"/>
              </a:ext>
            </a:extLst>
          </p:cNvPr>
          <p:cNvSpPr txBox="1"/>
          <p:nvPr/>
        </p:nvSpPr>
        <p:spPr>
          <a:xfrm>
            <a:off x="0" y="5427787"/>
            <a:ext cx="5468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s-ES" sz="24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Estación climática Seccional Bajo Cauca</a:t>
            </a:r>
          </a:p>
          <a:p>
            <a:pPr marL="457200" indent="-457200">
              <a:buAutoNum type="arabicPeriod"/>
            </a:pPr>
            <a:r>
              <a:rPr lang="es-ES" sz="24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IDEAM</a:t>
            </a:r>
          </a:p>
          <a:p>
            <a:pPr marL="457200" indent="-457200">
              <a:buAutoNum type="arabicPeriod"/>
            </a:pPr>
            <a:r>
              <a:rPr lang="es-ES" sz="24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XXXX</a:t>
            </a:r>
            <a:endParaRPr lang="es-CO" sz="24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53B6434-E930-214E-A5D5-570AFD7007B8}"/>
              </a:ext>
            </a:extLst>
          </p:cNvPr>
          <p:cNvSpPr txBox="1"/>
          <p:nvPr/>
        </p:nvSpPr>
        <p:spPr>
          <a:xfrm>
            <a:off x="3583571" y="2278268"/>
            <a:ext cx="54036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Nivel Temporal: </a:t>
            </a:r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Semana Epidemiológica</a:t>
            </a:r>
          </a:p>
          <a:p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		  Período Epidemiológico</a:t>
            </a:r>
          </a:p>
          <a:p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		  Epidemias vs No Epidemias</a:t>
            </a:r>
            <a:endParaRPr lang="es-CO" sz="22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D0C85B3-2510-334D-B43B-88E05319B9EA}"/>
              </a:ext>
            </a:extLst>
          </p:cNvPr>
          <p:cNvSpPr txBox="1"/>
          <p:nvPr/>
        </p:nvSpPr>
        <p:spPr>
          <a:xfrm>
            <a:off x="3579214" y="3458281"/>
            <a:ext cx="5403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Nivel Espacial:</a:t>
            </a:r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	 Municipio</a:t>
            </a:r>
            <a:endParaRPr lang="es-CO" sz="22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4869BFE-15DE-9948-8695-4AF4D73436B5}"/>
              </a:ext>
            </a:extLst>
          </p:cNvPr>
          <p:cNvSpPr txBox="1"/>
          <p:nvPr/>
        </p:nvSpPr>
        <p:spPr>
          <a:xfrm>
            <a:off x="644434" y="2021577"/>
            <a:ext cx="1114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de la Estacion climatica de la seccional</a:t>
            </a:r>
          </a:p>
        </p:txBody>
      </p:sp>
    </p:spTree>
    <p:extLst>
      <p:ext uri="{BB962C8B-B14F-4D97-AF65-F5344CB8AC3E}">
        <p14:creationId xmlns:p14="http://schemas.microsoft.com/office/powerpoint/2010/main" val="2857453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76 CuadroTexto">
            <a:extLst>
              <a:ext uri="{FF2B5EF4-FFF2-40B4-BE49-F238E27FC236}">
                <a16:creationId xmlns:a16="http://schemas.microsoft.com/office/drawing/2014/main" id="{529A7295-C6AF-0446-812C-E50220A3CF9D}"/>
              </a:ext>
            </a:extLst>
          </p:cNvPr>
          <p:cNvSpPr txBox="1"/>
          <p:nvPr/>
        </p:nvSpPr>
        <p:spPr bwMode="auto">
          <a:xfrm>
            <a:off x="18939" y="91658"/>
            <a:ext cx="9107969" cy="6352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3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Metodología</a:t>
            </a:r>
            <a:endParaRPr lang="es-CO" sz="32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4B318C3-DA16-0148-84A4-C4C2F72CBACD}"/>
              </a:ext>
            </a:extLst>
          </p:cNvPr>
          <p:cNvSpPr txBox="1"/>
          <p:nvPr/>
        </p:nvSpPr>
        <p:spPr>
          <a:xfrm>
            <a:off x="78268" y="611674"/>
            <a:ext cx="8882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Fuente de Información:</a:t>
            </a:r>
            <a:endParaRPr lang="es-CO" sz="28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F1A869-890F-2C4B-9B1F-6466B7A4644E}"/>
              </a:ext>
            </a:extLst>
          </p:cNvPr>
          <p:cNvSpPr txBox="1"/>
          <p:nvPr/>
        </p:nvSpPr>
        <p:spPr>
          <a:xfrm>
            <a:off x="82617" y="1077580"/>
            <a:ext cx="61004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3. Entomológica: Densidad de mosquitos</a:t>
            </a:r>
            <a:endParaRPr lang="es-CO" sz="26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53B6434-E930-214E-A5D5-570AFD7007B8}"/>
              </a:ext>
            </a:extLst>
          </p:cNvPr>
          <p:cNvSpPr txBox="1"/>
          <p:nvPr/>
        </p:nvSpPr>
        <p:spPr>
          <a:xfrm>
            <a:off x="439777" y="4551205"/>
            <a:ext cx="54036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Nivel Temporal: </a:t>
            </a:r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Semana Epidemiológica</a:t>
            </a:r>
          </a:p>
          <a:p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		  Período Epidemiológico</a:t>
            </a:r>
          </a:p>
          <a:p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		  Epidemias vs No Epidemias</a:t>
            </a:r>
            <a:endParaRPr lang="es-CO" sz="22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D0C85B3-2510-334D-B43B-88E05319B9EA}"/>
              </a:ext>
            </a:extLst>
          </p:cNvPr>
          <p:cNvSpPr txBox="1"/>
          <p:nvPr/>
        </p:nvSpPr>
        <p:spPr>
          <a:xfrm>
            <a:off x="435420" y="5731218"/>
            <a:ext cx="54036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Nivel Espacial:</a:t>
            </a:r>
            <a:r>
              <a:rPr lang="es-ES" sz="22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	 Municipio</a:t>
            </a:r>
            <a:endParaRPr lang="es-CO" sz="22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13E968C-1DDA-C347-9032-8100845E0F24}"/>
              </a:ext>
            </a:extLst>
          </p:cNvPr>
          <p:cNvGrpSpPr/>
          <p:nvPr/>
        </p:nvGrpSpPr>
        <p:grpSpPr>
          <a:xfrm>
            <a:off x="312407" y="1957217"/>
            <a:ext cx="3458404" cy="1750838"/>
            <a:chOff x="6295198" y="3359099"/>
            <a:chExt cx="2740836" cy="1219200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D04E485-4880-BC4A-BB33-7F9803E684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578"/>
            <a:stretch/>
          </p:blipFill>
          <p:spPr>
            <a:xfrm>
              <a:off x="6295198" y="3359099"/>
              <a:ext cx="2740836" cy="1219200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AFB3D3B-02E0-0647-AC22-7436832AA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0674" t="76393" b="8606"/>
            <a:stretch/>
          </p:blipFill>
          <p:spPr>
            <a:xfrm>
              <a:off x="7565905" y="4100813"/>
              <a:ext cx="1247684" cy="182881"/>
            </a:xfrm>
            <a:prstGeom prst="rect">
              <a:avLst/>
            </a:prstGeom>
          </p:spPr>
        </p:pic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1668631-0B82-674B-881F-DED2FCD55B64}"/>
              </a:ext>
            </a:extLst>
          </p:cNvPr>
          <p:cNvSpPr txBox="1"/>
          <p:nvPr/>
        </p:nvSpPr>
        <p:spPr>
          <a:xfrm>
            <a:off x="5024843" y="3041646"/>
            <a:ext cx="276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Ovitrampa instalada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CD1896F-90B7-B045-87F0-F6F9E67F2689}"/>
              </a:ext>
            </a:extLst>
          </p:cNvPr>
          <p:cNvSpPr txBox="1"/>
          <p:nvPr/>
        </p:nvSpPr>
        <p:spPr>
          <a:xfrm>
            <a:off x="5826034" y="4297304"/>
            <a:ext cx="27606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Foto Captura de mosquitos con aspirador entomologico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5A68BE-EA85-B544-853A-F56828B64D99}"/>
              </a:ext>
            </a:extLst>
          </p:cNvPr>
          <p:cNvSpPr txBox="1"/>
          <p:nvPr/>
        </p:nvSpPr>
        <p:spPr>
          <a:xfrm>
            <a:off x="4572001" y="1641908"/>
            <a:ext cx="4110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Colecta semanal de mosquitos mediante:</a:t>
            </a:r>
            <a:endParaRPr lang="es-CO" sz="24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B30C2EA-EEA0-F04D-B099-6AF7831DB770}"/>
              </a:ext>
            </a:extLst>
          </p:cNvPr>
          <p:cNvSpPr txBox="1"/>
          <p:nvPr/>
        </p:nvSpPr>
        <p:spPr>
          <a:xfrm>
            <a:off x="4511040" y="2429596"/>
            <a:ext cx="262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1. </a:t>
            </a:r>
            <a:r>
              <a:rPr lang="es-ES" sz="2400" dirty="0" err="1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Ovitrampas</a:t>
            </a:r>
            <a:endParaRPr lang="es-ES" sz="24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A584414-63FC-434A-BEE4-C25DA7A280E5}"/>
              </a:ext>
            </a:extLst>
          </p:cNvPr>
          <p:cNvSpPr txBox="1"/>
          <p:nvPr/>
        </p:nvSpPr>
        <p:spPr>
          <a:xfrm>
            <a:off x="4524104" y="3777587"/>
            <a:ext cx="387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2. Aspirador Entomológico</a:t>
            </a:r>
          </a:p>
        </p:txBody>
      </p:sp>
    </p:spTree>
    <p:extLst>
      <p:ext uri="{BB962C8B-B14F-4D97-AF65-F5344CB8AC3E}">
        <p14:creationId xmlns:p14="http://schemas.microsoft.com/office/powerpoint/2010/main" val="606514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76 CuadroTexto">
            <a:extLst>
              <a:ext uri="{FF2B5EF4-FFF2-40B4-BE49-F238E27FC236}">
                <a16:creationId xmlns:a16="http://schemas.microsoft.com/office/drawing/2014/main" id="{529A7295-C6AF-0446-812C-E50220A3CF9D}"/>
              </a:ext>
            </a:extLst>
          </p:cNvPr>
          <p:cNvSpPr txBox="1"/>
          <p:nvPr/>
        </p:nvSpPr>
        <p:spPr bwMode="auto">
          <a:xfrm>
            <a:off x="18939" y="91658"/>
            <a:ext cx="9107969" cy="6352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3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Metodología</a:t>
            </a:r>
            <a:endParaRPr lang="es-CO" sz="32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4B318C3-DA16-0148-84A4-C4C2F72CBACD}"/>
              </a:ext>
            </a:extLst>
          </p:cNvPr>
          <p:cNvSpPr txBox="1"/>
          <p:nvPr/>
        </p:nvSpPr>
        <p:spPr>
          <a:xfrm>
            <a:off x="78268" y="611674"/>
            <a:ext cx="8882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Análisis de la Información: RANDOM FOREST</a:t>
            </a:r>
            <a:endParaRPr lang="es-CO" sz="28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F1A869-890F-2C4B-9B1F-6466B7A4644E}"/>
              </a:ext>
            </a:extLst>
          </p:cNvPr>
          <p:cNvSpPr txBox="1"/>
          <p:nvPr/>
        </p:nvSpPr>
        <p:spPr>
          <a:xfrm>
            <a:off x="78268" y="1134894"/>
            <a:ext cx="556488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Relación Dengue/Clima/Vectores:</a:t>
            </a:r>
            <a:endParaRPr lang="es-CO" sz="26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5A68BE-EA85-B544-853A-F56828B64D99}"/>
              </a:ext>
            </a:extLst>
          </p:cNvPr>
          <p:cNvSpPr txBox="1"/>
          <p:nvPr/>
        </p:nvSpPr>
        <p:spPr>
          <a:xfrm>
            <a:off x="600782" y="1573693"/>
            <a:ext cx="521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Relación Directa y Con rezagos (SE y PE)</a:t>
            </a:r>
            <a:endParaRPr lang="es-CO" sz="24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82E8D6D-DEB2-B44A-8A5E-315F615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76" y="2066136"/>
            <a:ext cx="2583542" cy="1453242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FB8FB24E-FFAB-774F-9849-88B1DA2C02C1}"/>
              </a:ext>
            </a:extLst>
          </p:cNvPr>
          <p:cNvSpPr/>
          <p:nvPr/>
        </p:nvSpPr>
        <p:spPr>
          <a:xfrm>
            <a:off x="139228" y="623996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4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https://www.youtube.com/watch?reload=9&amp;app=desktop&amp;v=NaJ7F29OJkE</a:t>
            </a:r>
          </a:p>
        </p:txBody>
      </p:sp>
    </p:spTree>
    <p:extLst>
      <p:ext uri="{BB962C8B-B14F-4D97-AF65-F5344CB8AC3E}">
        <p14:creationId xmlns:p14="http://schemas.microsoft.com/office/powerpoint/2010/main" val="2724507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76 CuadroTexto">
            <a:extLst>
              <a:ext uri="{FF2B5EF4-FFF2-40B4-BE49-F238E27FC236}">
                <a16:creationId xmlns:a16="http://schemas.microsoft.com/office/drawing/2014/main" id="{529A7295-C6AF-0446-812C-E50220A3CF9D}"/>
              </a:ext>
            </a:extLst>
          </p:cNvPr>
          <p:cNvSpPr txBox="1"/>
          <p:nvPr/>
        </p:nvSpPr>
        <p:spPr bwMode="auto">
          <a:xfrm>
            <a:off x="18939" y="91658"/>
            <a:ext cx="9107969" cy="6352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3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Metodología</a:t>
            </a:r>
            <a:endParaRPr lang="es-CO" sz="32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4B318C3-DA16-0148-84A4-C4C2F72CBACD}"/>
              </a:ext>
            </a:extLst>
          </p:cNvPr>
          <p:cNvSpPr txBox="1"/>
          <p:nvPr/>
        </p:nvSpPr>
        <p:spPr>
          <a:xfrm>
            <a:off x="78268" y="611674"/>
            <a:ext cx="8882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Análisis de la Información:</a:t>
            </a:r>
            <a:endParaRPr lang="es-CO" sz="28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FF1A869-890F-2C4B-9B1F-6466B7A4644E}"/>
              </a:ext>
            </a:extLst>
          </p:cNvPr>
          <p:cNvSpPr txBox="1"/>
          <p:nvPr/>
        </p:nvSpPr>
        <p:spPr>
          <a:xfrm>
            <a:off x="78267" y="1134894"/>
            <a:ext cx="87783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Relación Dengue/Clima/Vectores: SUPPORT VECTOR MACHINES </a:t>
            </a:r>
            <a:endParaRPr lang="es-CO" sz="26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B5A68BE-EA85-B544-853A-F56828B64D99}"/>
              </a:ext>
            </a:extLst>
          </p:cNvPr>
          <p:cNvSpPr txBox="1"/>
          <p:nvPr/>
        </p:nvSpPr>
        <p:spPr>
          <a:xfrm>
            <a:off x="78265" y="1919986"/>
            <a:ext cx="536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Relación Directa y Con rezagos (SE y PE)</a:t>
            </a:r>
            <a:endParaRPr lang="es-CO" sz="2400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B8FB24E-FFAB-774F-9849-88B1DA2C02C1}"/>
              </a:ext>
            </a:extLst>
          </p:cNvPr>
          <p:cNvSpPr/>
          <p:nvPr/>
        </p:nvSpPr>
        <p:spPr>
          <a:xfrm>
            <a:off x="129660" y="640542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14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https://datatron.com/what-is-a-support-vector-machine/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043395-083A-564A-BFC9-09318C72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61" y="2600292"/>
            <a:ext cx="2564260" cy="19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62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76 CuadroTexto">
            <a:extLst>
              <a:ext uri="{FF2B5EF4-FFF2-40B4-BE49-F238E27FC236}">
                <a16:creationId xmlns:a16="http://schemas.microsoft.com/office/drawing/2014/main" id="{529A7295-C6AF-0446-812C-E50220A3CF9D}"/>
              </a:ext>
            </a:extLst>
          </p:cNvPr>
          <p:cNvSpPr txBox="1"/>
          <p:nvPr/>
        </p:nvSpPr>
        <p:spPr bwMode="auto">
          <a:xfrm>
            <a:off x="18939" y="91658"/>
            <a:ext cx="9107969" cy="6352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3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Resultados Esperados</a:t>
            </a:r>
            <a:endParaRPr lang="es-CO" sz="32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4B318C3-DA16-0148-84A4-C4C2F72CBACD}"/>
              </a:ext>
            </a:extLst>
          </p:cNvPr>
          <p:cNvSpPr txBox="1"/>
          <p:nvPr/>
        </p:nvSpPr>
        <p:spPr>
          <a:xfrm>
            <a:off x="130522" y="864222"/>
            <a:ext cx="88829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Identificar variables climáticas y entomológicas que se relacionen con períodos epidémicos y no epidémicos de dengue en los municipios del BCA</a:t>
            </a:r>
            <a:endParaRPr lang="es-CO" sz="28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9" name="76 CuadroTexto">
            <a:extLst>
              <a:ext uri="{FF2B5EF4-FFF2-40B4-BE49-F238E27FC236}">
                <a16:creationId xmlns:a16="http://schemas.microsoft.com/office/drawing/2014/main" id="{C60B821B-63EF-AF4E-9742-60F3E95D73CE}"/>
              </a:ext>
            </a:extLst>
          </p:cNvPr>
          <p:cNvSpPr txBox="1"/>
          <p:nvPr/>
        </p:nvSpPr>
        <p:spPr bwMode="auto">
          <a:xfrm>
            <a:off x="249044" y="4558710"/>
            <a:ext cx="8645912" cy="819881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algn="ctr" defTabSz="5611128">
              <a:defRPr/>
            </a:pPr>
            <a:r>
              <a:rPr lang="es-ES" sz="2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Apoyar el Desarrollo de un SAT para la Vigilancia, Prevención y Control de Dengue en el BCA</a:t>
            </a:r>
            <a:endParaRPr lang="es-CO" sz="2200" b="1" cap="small" dirty="0">
              <a:solidFill>
                <a:srgbClr val="006C00"/>
              </a:solidFill>
              <a:latin typeface="Garamond" panose="02020404030301010803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E7AB9F5-3002-A548-92EA-C28D441AD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408" y="2464947"/>
            <a:ext cx="4019006" cy="18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39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19597" r="20226" b="-1"/>
          <a:stretch/>
        </p:blipFill>
        <p:spPr>
          <a:xfrm>
            <a:off x="3490722" y="10"/>
            <a:ext cx="56532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DCA5EA-C9F1-43F7-8CD9-E7D77919E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74" y="806357"/>
            <a:ext cx="5050915" cy="492861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10396" r="10933" b="-2"/>
          <a:stretch/>
        </p:blipFill>
        <p:spPr>
          <a:xfrm>
            <a:off x="721802" y="979071"/>
            <a:ext cx="4807458" cy="45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2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76 CuadroTexto">
            <a:extLst>
              <a:ext uri="{FF2B5EF4-FFF2-40B4-BE49-F238E27FC236}">
                <a16:creationId xmlns:a16="http://schemas.microsoft.com/office/drawing/2014/main" id="{6C2F4415-DED1-C74A-A6AE-1CF38CFF630D}"/>
              </a:ext>
            </a:extLst>
          </p:cNvPr>
          <p:cNvSpPr txBox="1"/>
          <p:nvPr/>
        </p:nvSpPr>
        <p:spPr bwMode="auto">
          <a:xfrm>
            <a:off x="246073" y="372148"/>
            <a:ext cx="8645912" cy="115843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algn="ctr" defTabSz="5611128">
              <a:defRPr/>
            </a:pPr>
            <a:r>
              <a:rPr lang="es-ES" sz="2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Desarrollo de un Sistema de Alerta Temprano para la Vigilancia, Prevención y Control de Dengue en la Región del Bajo Cauca Antioqueño</a:t>
            </a:r>
            <a:endParaRPr lang="es-CO" sz="2200" b="1" cap="small" dirty="0">
              <a:solidFill>
                <a:srgbClr val="006C00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BDA8BBF-47D6-9143-A66E-447E51B8EE82}"/>
              </a:ext>
            </a:extLst>
          </p:cNvPr>
          <p:cNvSpPr txBox="1"/>
          <p:nvPr/>
        </p:nvSpPr>
        <p:spPr>
          <a:xfrm>
            <a:off x="130522" y="1664515"/>
            <a:ext cx="8882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1. Empleo de Machine </a:t>
            </a:r>
            <a:r>
              <a:rPr lang="es-ES" sz="2000" b="1" dirty="0" err="1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Learning</a:t>
            </a:r>
            <a:r>
              <a:rPr lang="es-ES" sz="20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en la comprensión de la relación epidemiológica dengue/clima/vectores</a:t>
            </a:r>
            <a:endParaRPr lang="es-CO" sz="20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3802733-9894-D64D-85B4-762EC449E791}"/>
              </a:ext>
            </a:extLst>
          </p:cNvPr>
          <p:cNvSpPr txBox="1"/>
          <p:nvPr/>
        </p:nvSpPr>
        <p:spPr>
          <a:xfrm>
            <a:off x="1151767" y="2495889"/>
            <a:ext cx="6842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Proyecto CODI/Gobernación de Antioquia 2023-62750</a:t>
            </a:r>
            <a:endParaRPr lang="es-CO" sz="20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DEFAFF6-FF7A-214A-9F90-90126446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41" y="3571451"/>
            <a:ext cx="1669507" cy="24308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87805A0-930C-834F-953E-5CFFB16FF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918" y="3489235"/>
            <a:ext cx="2114913" cy="27436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ACB0C6E-1867-F343-9775-E29C2E4CC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6766" y="3706036"/>
            <a:ext cx="2000069" cy="2000069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538658E-E4FE-F644-9A5A-3533EEF844DB}"/>
              </a:ext>
            </a:extLst>
          </p:cNvPr>
          <p:cNvSpPr txBox="1"/>
          <p:nvPr/>
        </p:nvSpPr>
        <p:spPr>
          <a:xfrm>
            <a:off x="261255" y="6002326"/>
            <a:ext cx="2255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Facultad de Medicina</a:t>
            </a:r>
          </a:p>
          <a:p>
            <a:r>
              <a:rPr lang="es-ES" sz="1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Seccional Bajo Cauca</a:t>
            </a:r>
            <a:endParaRPr lang="es-CO" sz="16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E78B4E-6A9C-9D44-8A63-9775D68F51E0}"/>
              </a:ext>
            </a:extLst>
          </p:cNvPr>
          <p:cNvGrpSpPr/>
          <p:nvPr/>
        </p:nvGrpSpPr>
        <p:grpSpPr>
          <a:xfrm>
            <a:off x="6251653" y="4090635"/>
            <a:ext cx="2740836" cy="1219200"/>
            <a:chOff x="6295198" y="3359099"/>
            <a:chExt cx="2740836" cy="1219200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D98AA80-AF30-B340-BE94-660F1908AD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5578"/>
            <a:stretch/>
          </p:blipFill>
          <p:spPr>
            <a:xfrm>
              <a:off x="6295198" y="3359099"/>
              <a:ext cx="2740836" cy="1219200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3A506643-00E0-F645-BAC1-7218E65F4A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0674" t="76393" b="8606"/>
            <a:stretch/>
          </p:blipFill>
          <p:spPr>
            <a:xfrm>
              <a:off x="7565905" y="4100813"/>
              <a:ext cx="1247684" cy="182881"/>
            </a:xfrm>
            <a:prstGeom prst="rect">
              <a:avLst/>
            </a:prstGeom>
          </p:spPr>
        </p:pic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86E7A6D-99D1-224A-BE90-BFD83047CCE4}"/>
              </a:ext>
            </a:extLst>
          </p:cNvPr>
          <p:cNvSpPr txBox="1"/>
          <p:nvPr/>
        </p:nvSpPr>
        <p:spPr>
          <a:xfrm>
            <a:off x="1166949" y="3192574"/>
            <a:ext cx="254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Investigadores</a:t>
            </a:r>
            <a:endParaRPr lang="es-CO" sz="20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6FCF823-B3BB-7F41-95B4-F1C895512A07}"/>
              </a:ext>
            </a:extLst>
          </p:cNvPr>
          <p:cNvSpPr txBox="1"/>
          <p:nvPr/>
        </p:nvSpPr>
        <p:spPr>
          <a:xfrm>
            <a:off x="4759248" y="3196925"/>
            <a:ext cx="2540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Colaboradores</a:t>
            </a:r>
            <a:endParaRPr lang="es-CO" sz="20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7106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9029" y="12431"/>
            <a:ext cx="9120000" cy="6845569"/>
            <a:chOff x="6772" y="0"/>
            <a:chExt cx="6840000" cy="513417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/>
            <a:srcRect l="6574" t="11810" r="30403" b="32488"/>
            <a:stretch/>
          </p:blipFill>
          <p:spPr>
            <a:xfrm>
              <a:off x="6772" y="1733532"/>
              <a:ext cx="6840000" cy="3400645"/>
            </a:xfrm>
            <a:prstGeom prst="rect">
              <a:avLst/>
            </a:prstGeom>
          </p:spPr>
        </p:pic>
        <p:pic>
          <p:nvPicPr>
            <p:cNvPr id="4" name="Imagen 3"/>
            <p:cNvPicPr>
              <a:picLocks noChangeAspect="1"/>
            </p:cNvPicPr>
            <p:nvPr/>
          </p:nvPicPr>
          <p:blipFill rotWithShape="1">
            <a:blip r:embed="rId3"/>
            <a:srcRect l="6574" t="11810" r="60322" b="69574"/>
            <a:stretch/>
          </p:blipFill>
          <p:spPr>
            <a:xfrm>
              <a:off x="6772" y="0"/>
              <a:ext cx="2988000" cy="945198"/>
            </a:xfrm>
            <a:prstGeom prst="rect">
              <a:avLst/>
            </a:prstGeom>
          </p:spPr>
        </p:pic>
        <p:sp>
          <p:nvSpPr>
            <p:cNvPr id="5" name="Rectángulo 4"/>
            <p:cNvSpPr/>
            <p:nvPr/>
          </p:nvSpPr>
          <p:spPr>
            <a:xfrm>
              <a:off x="135467" y="1733532"/>
              <a:ext cx="3799840" cy="1097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sz="2400"/>
            </a:p>
          </p:txBody>
        </p:sp>
      </p:grpSp>
      <p:sp>
        <p:nvSpPr>
          <p:cNvPr id="9" name="76 CuadroTexto"/>
          <p:cNvSpPr txBox="1"/>
          <p:nvPr/>
        </p:nvSpPr>
        <p:spPr bwMode="auto">
          <a:xfrm>
            <a:off x="246073" y="990460"/>
            <a:ext cx="8645912" cy="115843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algn="ctr" defTabSz="5611128">
              <a:defRPr/>
            </a:pPr>
            <a:r>
              <a:rPr lang="es-ES" sz="2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Desarrollo de un Sistema de Alerta Temprano para la Vigilancia, Prevención y Control de Dengue en la Región del Bajo Cauca Antioqueño</a:t>
            </a:r>
            <a:endParaRPr lang="es-CO" sz="2200" b="1" cap="small" dirty="0">
              <a:solidFill>
                <a:srgbClr val="006C00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FAA6EC9-F9EF-AA4A-A806-CBFBA70BEA6F}"/>
              </a:ext>
            </a:extLst>
          </p:cNvPr>
          <p:cNvSpPr txBox="1"/>
          <p:nvPr/>
        </p:nvSpPr>
        <p:spPr>
          <a:xfrm>
            <a:off x="9029" y="2056404"/>
            <a:ext cx="8882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1. Empleo de Machine </a:t>
            </a:r>
            <a:r>
              <a:rPr lang="es-ES" sz="2000" b="1" dirty="0" err="1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Learning</a:t>
            </a:r>
            <a:r>
              <a:rPr lang="es-ES" sz="20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en la comprensión de la relación epidemiológica dengue/clima/vectores</a:t>
            </a:r>
            <a:endParaRPr lang="es-CO" sz="20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B373AE45-78D0-654D-839E-A7BD93C4F016}"/>
              </a:ext>
            </a:extLst>
          </p:cNvPr>
          <p:cNvSpPr txBox="1"/>
          <p:nvPr/>
        </p:nvSpPr>
        <p:spPr>
          <a:xfrm>
            <a:off x="80733" y="2796276"/>
            <a:ext cx="80968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u="sng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Equipo Investigador</a:t>
            </a:r>
          </a:p>
          <a:p>
            <a:pPr algn="ctr"/>
            <a:endParaRPr lang="es-CO" sz="800" b="1" u="sng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  <a:p>
            <a:pPr algn="ctr"/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Marco J. Cañas C.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1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Guillermo L. Rúa U.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2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Lizeth P. Bedoya A.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1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Juliana Pérez P.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3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Frank Berninger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3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John A. Pulgarín D.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3</a:t>
            </a:r>
            <a:r>
              <a:rPr lang="es-CO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, Arley F. Calle T.</a:t>
            </a:r>
            <a:r>
              <a:rPr lang="es-CO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2 </a:t>
            </a:r>
            <a:endParaRPr lang="es-CO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23E9B5A-E6BD-5343-AEF0-59F2F03EA05E}"/>
              </a:ext>
            </a:extLst>
          </p:cNvPr>
          <p:cNvSpPr/>
          <p:nvPr/>
        </p:nvSpPr>
        <p:spPr>
          <a:xfrm>
            <a:off x="9029" y="4110119"/>
            <a:ext cx="816853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1600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1</a:t>
            </a:r>
            <a:r>
              <a:rPr lang="es-CO" sz="1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Seccional Bajo Cauca, </a:t>
            </a:r>
            <a:r>
              <a:rPr lang="es-CO" sz="1600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2</a:t>
            </a:r>
            <a:r>
              <a:rPr lang="es-CO" sz="1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Grupo Entomología Médica. Facultad de Medicina, </a:t>
            </a:r>
            <a:r>
              <a:rPr lang="es-CO" sz="1600" b="1" baseline="30000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3</a:t>
            </a:r>
            <a:r>
              <a:rPr lang="es-CO" sz="16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 Universidad del Este de Finlandia. Dpto de Ciencias Ambientales y Biológicas </a:t>
            </a:r>
          </a:p>
        </p:txBody>
      </p:sp>
    </p:spTree>
    <p:extLst>
      <p:ext uri="{BB962C8B-B14F-4D97-AF65-F5344CB8AC3E}">
        <p14:creationId xmlns:p14="http://schemas.microsoft.com/office/powerpoint/2010/main" val="3973599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Nino98">
            <a:extLst>
              <a:ext uri="{FF2B5EF4-FFF2-40B4-BE49-F238E27FC236}">
                <a16:creationId xmlns:a16="http://schemas.microsoft.com/office/drawing/2014/main" id="{CC504CAD-AAAC-104E-A866-99E4BA606D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12" y="1137115"/>
            <a:ext cx="4181200" cy="272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76 CuadroTexto">
            <a:extLst>
              <a:ext uri="{FF2B5EF4-FFF2-40B4-BE49-F238E27FC236}">
                <a16:creationId xmlns:a16="http://schemas.microsoft.com/office/drawing/2014/main" id="{E8E918D0-7AF9-4D4B-9B13-9C5C9BD19AB7}"/>
              </a:ext>
            </a:extLst>
          </p:cNvPr>
          <p:cNvSpPr txBox="1"/>
          <p:nvPr/>
        </p:nvSpPr>
        <p:spPr bwMode="auto">
          <a:xfrm>
            <a:off x="18939" y="91658"/>
            <a:ext cx="9107969" cy="1045456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933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Efecto de las Variables Climáticas sobre la Dinámica de Población del Vector</a:t>
            </a:r>
            <a:endParaRPr lang="es-CO" sz="28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2729C7C6-8899-5143-94F1-8D8D94DA6DB2}"/>
              </a:ext>
            </a:extLst>
          </p:cNvPr>
          <p:cNvGrpSpPr/>
          <p:nvPr/>
        </p:nvGrpSpPr>
        <p:grpSpPr>
          <a:xfrm>
            <a:off x="4273848" y="1309687"/>
            <a:ext cx="5038725" cy="4581525"/>
            <a:chOff x="4273848" y="1309687"/>
            <a:chExt cx="5038725" cy="4581525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521A3139-4D28-1549-B06F-A0A0DFE61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4211" y="2833687"/>
              <a:ext cx="3175" cy="1588"/>
            </a:xfrm>
            <a:custGeom>
              <a:avLst/>
              <a:gdLst>
                <a:gd name="T0" fmla="*/ 0 w 9"/>
                <a:gd name="T1" fmla="*/ 5 h 5"/>
                <a:gd name="T2" fmla="*/ 5 w 9"/>
                <a:gd name="T3" fmla="*/ 0 h 5"/>
                <a:gd name="T4" fmla="*/ 9 w 9"/>
                <a:gd name="T5" fmla="*/ 0 h 5"/>
                <a:gd name="T6" fmla="*/ 0 w 9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0" y="5"/>
                  </a:moveTo>
                  <a:lnTo>
                    <a:pt x="5" y="0"/>
                  </a:lnTo>
                  <a:lnTo>
                    <a:pt x="9" y="0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CO"/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2CB6836C-7F9A-8B43-9F75-CCA11DA61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5973" y="3667125"/>
              <a:ext cx="4065588" cy="770084"/>
            </a:xfrm>
            <a:prstGeom prst="rect">
              <a:avLst/>
            </a:prstGeom>
            <a:solidFill>
              <a:srgbClr val="3366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 eaLnBrk="0" hangingPunct="0"/>
              <a:r>
                <a:rPr lang="es-ES_tradnl" altLang="es-CO" sz="22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aramond" panose="02020404030301010803" pitchFamily="18" charset="0"/>
                </a:rPr>
                <a:t>DINÁMICA DE POBLACIÓN DE </a:t>
              </a:r>
              <a:r>
                <a:rPr lang="es-ES_tradnl" altLang="es-CO" sz="2200" b="1" i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aramond" panose="02020404030301010803" pitchFamily="18" charset="0"/>
                </a:rPr>
                <a:t>Aedes aegypti</a:t>
              </a:r>
            </a:p>
          </p:txBody>
        </p: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836C1421-EEDC-B64A-B702-B53861E970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3848" y="4786312"/>
              <a:ext cx="1752600" cy="549275"/>
              <a:chOff x="576" y="3302"/>
              <a:chExt cx="1104" cy="346"/>
            </a:xfrm>
          </p:grpSpPr>
          <p:sp>
            <p:nvSpPr>
              <p:cNvPr id="9" name="Rectangle 11">
                <a:extLst>
                  <a:ext uri="{FF2B5EF4-FFF2-40B4-BE49-F238E27FC236}">
                    <a16:creationId xmlns:a16="http://schemas.microsoft.com/office/drawing/2014/main" id="{45F9B1F5-B6D3-2F48-8AA6-143D894623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" y="3312"/>
                <a:ext cx="1104" cy="3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00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O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" name="Rectangle 12">
                <a:extLst>
                  <a:ext uri="{FF2B5EF4-FFF2-40B4-BE49-F238E27FC236}">
                    <a16:creationId xmlns:a16="http://schemas.microsoft.com/office/drawing/2014/main" id="{5576D770-6E34-A941-BFC0-F95235E26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" y="3302"/>
                <a:ext cx="1010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s-ES_tradnl" altLang="es-CO" sz="1600" b="1" dirty="0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Garamond" panose="02020404030301010803" pitchFamily="18" charset="0"/>
                  </a:rPr>
                  <a:t>LONGEVIDAD</a:t>
                </a:r>
              </a:p>
            </p:txBody>
          </p:sp>
        </p:grpSp>
        <p:sp>
          <p:nvSpPr>
            <p:cNvPr id="11" name="Rectangle 13">
              <a:extLst>
                <a:ext uri="{FF2B5EF4-FFF2-40B4-BE49-F238E27FC236}">
                  <a16:creationId xmlns:a16="http://schemas.microsoft.com/office/drawing/2014/main" id="{406172C4-90C5-404E-A3CA-DA039ED2A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8011" y="5148262"/>
              <a:ext cx="1206500" cy="581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altLang="es-CO" sz="1600" b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SITIOS DE</a:t>
              </a:r>
            </a:p>
            <a:p>
              <a:pPr eaLnBrk="0" hangingPunct="0"/>
              <a:r>
                <a:rPr lang="es-ES_tradnl" altLang="es-CO" sz="1600" b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 CRIA</a:t>
              </a:r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BD4E0DB6-D5AE-2849-A47D-F161A4037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8761" y="4786312"/>
              <a:ext cx="129381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s-ES_tradnl" altLang="es-CO" sz="1600" b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DENSIDAD</a:t>
              </a:r>
            </a:p>
          </p:txBody>
        </p:sp>
        <p:sp>
          <p:nvSpPr>
            <p:cNvPr id="13" name="Oval 15">
              <a:extLst>
                <a:ext uri="{FF2B5EF4-FFF2-40B4-BE49-F238E27FC236}">
                  <a16:creationId xmlns:a16="http://schemas.microsoft.com/office/drawing/2014/main" id="{A1D91425-AD36-6849-ABDC-AECC783F53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1673" y="1309687"/>
              <a:ext cx="1866900" cy="6096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eaLnBrk="0" hangingPunct="0"/>
              <a:endParaRPr lang="es-ES" altLang="es-CO" sz="2400" b="1">
                <a:latin typeface="Garamond" panose="02020404030301010803" pitchFamily="18" charset="0"/>
              </a:endParaRPr>
            </a:p>
          </p:txBody>
        </p:sp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86853F41-0178-A84C-BDC1-3C081D3F8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6948" y="1385887"/>
              <a:ext cx="1268413" cy="488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algn="l" eaLnBrk="0" hangingPunct="0"/>
              <a:r>
                <a:rPr lang="es-ES_tradnl" altLang="es-CO" sz="2600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CLIMA</a:t>
              </a:r>
            </a:p>
          </p:txBody>
        </p:sp>
        <p:sp>
          <p:nvSpPr>
            <p:cNvPr id="15" name="Oval 17">
              <a:extLst>
                <a:ext uri="{FF2B5EF4-FFF2-40B4-BE49-F238E27FC236}">
                  <a16:creationId xmlns:a16="http://schemas.microsoft.com/office/drawing/2014/main" id="{5FE63F37-EBEF-F640-A601-853433FD4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386" y="2224087"/>
              <a:ext cx="1931987" cy="6096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EC4B8371-E026-BF49-8AE0-6B4FA6E8CA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6136" y="2371725"/>
              <a:ext cx="18446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altLang="es-CO" sz="1600" b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PRECIPITACION</a:t>
              </a:r>
            </a:p>
          </p:txBody>
        </p:sp>
        <p:sp>
          <p:nvSpPr>
            <p:cNvPr id="17" name="Oval 19">
              <a:extLst>
                <a:ext uri="{FF2B5EF4-FFF2-40B4-BE49-F238E27FC236}">
                  <a16:creationId xmlns:a16="http://schemas.microsoft.com/office/drawing/2014/main" id="{A4DCA1E5-391B-4B4F-B913-F7D1CF5F6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9786" y="2705100"/>
              <a:ext cx="1590675" cy="5334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7A675A02-629C-9640-880A-B9E3EEB6B7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1711" y="2813050"/>
              <a:ext cx="12954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altLang="es-CO" sz="1600" b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HUMEDAD</a:t>
              </a:r>
            </a:p>
          </p:txBody>
        </p:sp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FB17B639-16FA-024E-ADD8-73BED5CCA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1023" y="2214562"/>
              <a:ext cx="1895475" cy="609600"/>
            </a:xfrm>
            <a:prstGeom prst="ellipse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20" name="Text Box 22">
              <a:extLst>
                <a:ext uri="{FF2B5EF4-FFF2-40B4-BE49-F238E27FC236}">
                  <a16:creationId xmlns:a16="http://schemas.microsoft.com/office/drawing/2014/main" id="{063A1A17-F92A-F946-A62F-B5BD1DDF12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0236" y="2354262"/>
              <a:ext cx="1766887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s-ES_tradnl" altLang="es-CO" sz="1600" b="1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anose="02020404030301010803" pitchFamily="18" charset="0"/>
                </a:rPr>
                <a:t>TEMPERATURA</a:t>
              </a:r>
            </a:p>
          </p:txBody>
        </p:sp>
        <p:grpSp>
          <p:nvGrpSpPr>
            <p:cNvPr id="21" name="Group 23">
              <a:extLst>
                <a:ext uri="{FF2B5EF4-FFF2-40B4-BE49-F238E27FC236}">
                  <a16:creationId xmlns:a16="http://schemas.microsoft.com/office/drawing/2014/main" id="{5ECFCE23-91F6-5C43-A720-719B8D0BCE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58248" y="2038350"/>
              <a:ext cx="792163" cy="612775"/>
              <a:chOff x="2621" y="1486"/>
              <a:chExt cx="499" cy="386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2" name="Freeform 24">
                <a:extLst>
                  <a:ext uri="{FF2B5EF4-FFF2-40B4-BE49-F238E27FC236}">
                    <a16:creationId xmlns:a16="http://schemas.microsoft.com/office/drawing/2014/main" id="{F224C1E5-5E9E-984B-A34F-D1708E00B3D5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645" y="1506"/>
                <a:ext cx="274" cy="233"/>
              </a:xfrm>
              <a:custGeom>
                <a:avLst/>
                <a:gdLst>
                  <a:gd name="T0" fmla="*/ 0 w 3287"/>
                  <a:gd name="T1" fmla="*/ 0 h 1224"/>
                  <a:gd name="T2" fmla="*/ 137 w 3287"/>
                  <a:gd name="T3" fmla="*/ 0 h 1224"/>
                  <a:gd name="T4" fmla="*/ 255 w 3287"/>
                  <a:gd name="T5" fmla="*/ 3 h 1224"/>
                  <a:gd name="T6" fmla="*/ 384 w 3287"/>
                  <a:gd name="T7" fmla="*/ 8 h 1224"/>
                  <a:gd name="T8" fmla="*/ 514 w 3287"/>
                  <a:gd name="T9" fmla="*/ 13 h 1224"/>
                  <a:gd name="T10" fmla="*/ 656 w 3287"/>
                  <a:gd name="T11" fmla="*/ 22 h 1224"/>
                  <a:gd name="T12" fmla="*/ 794 w 3287"/>
                  <a:gd name="T13" fmla="*/ 33 h 1224"/>
                  <a:gd name="T14" fmla="*/ 916 w 3287"/>
                  <a:gd name="T15" fmla="*/ 42 h 1224"/>
                  <a:gd name="T16" fmla="*/ 1053 w 3287"/>
                  <a:gd name="T17" fmla="*/ 55 h 1224"/>
                  <a:gd name="T18" fmla="*/ 1176 w 3287"/>
                  <a:gd name="T19" fmla="*/ 69 h 1224"/>
                  <a:gd name="T20" fmla="*/ 1289 w 3287"/>
                  <a:gd name="T21" fmla="*/ 82 h 1224"/>
                  <a:gd name="T22" fmla="*/ 1420 w 3287"/>
                  <a:gd name="T23" fmla="*/ 100 h 1224"/>
                  <a:gd name="T24" fmla="*/ 1578 w 3287"/>
                  <a:gd name="T25" fmla="*/ 127 h 1224"/>
                  <a:gd name="T26" fmla="*/ 1714 w 3287"/>
                  <a:gd name="T27" fmla="*/ 151 h 1224"/>
                  <a:gd name="T28" fmla="*/ 1867 w 3287"/>
                  <a:gd name="T29" fmla="*/ 182 h 1224"/>
                  <a:gd name="T30" fmla="*/ 2024 w 3287"/>
                  <a:gd name="T31" fmla="*/ 218 h 1224"/>
                  <a:gd name="T32" fmla="*/ 2171 w 3287"/>
                  <a:gd name="T33" fmla="*/ 254 h 1224"/>
                  <a:gd name="T34" fmla="*/ 2288 w 3287"/>
                  <a:gd name="T35" fmla="*/ 291 h 1224"/>
                  <a:gd name="T36" fmla="*/ 2436 w 3287"/>
                  <a:gd name="T37" fmla="*/ 336 h 1224"/>
                  <a:gd name="T38" fmla="*/ 2557 w 3287"/>
                  <a:gd name="T39" fmla="*/ 381 h 1224"/>
                  <a:gd name="T40" fmla="*/ 2665 w 3287"/>
                  <a:gd name="T41" fmla="*/ 421 h 1224"/>
                  <a:gd name="T42" fmla="*/ 2753 w 3287"/>
                  <a:gd name="T43" fmla="*/ 467 h 1224"/>
                  <a:gd name="T44" fmla="*/ 2841 w 3287"/>
                  <a:gd name="T45" fmla="*/ 508 h 1224"/>
                  <a:gd name="T46" fmla="*/ 2910 w 3287"/>
                  <a:gd name="T47" fmla="*/ 548 h 1224"/>
                  <a:gd name="T48" fmla="*/ 2969 w 3287"/>
                  <a:gd name="T49" fmla="*/ 585 h 1224"/>
                  <a:gd name="T50" fmla="*/ 3033 w 3287"/>
                  <a:gd name="T51" fmla="*/ 631 h 1224"/>
                  <a:gd name="T52" fmla="*/ 3096 w 3287"/>
                  <a:gd name="T53" fmla="*/ 676 h 1224"/>
                  <a:gd name="T54" fmla="*/ 3145 w 3287"/>
                  <a:gd name="T55" fmla="*/ 722 h 1224"/>
                  <a:gd name="T56" fmla="*/ 3215 w 3287"/>
                  <a:gd name="T57" fmla="*/ 807 h 1224"/>
                  <a:gd name="T58" fmla="*/ 3258 w 3287"/>
                  <a:gd name="T59" fmla="*/ 881 h 1224"/>
                  <a:gd name="T60" fmla="*/ 3268 w 3287"/>
                  <a:gd name="T61" fmla="*/ 912 h 1224"/>
                  <a:gd name="T62" fmla="*/ 3287 w 3287"/>
                  <a:gd name="T63" fmla="*/ 974 h 1224"/>
                  <a:gd name="T64" fmla="*/ 3287 w 3287"/>
                  <a:gd name="T65" fmla="*/ 1025 h 1224"/>
                  <a:gd name="T66" fmla="*/ 3287 w 3287"/>
                  <a:gd name="T67" fmla="*/ 1224 h 1224"/>
                  <a:gd name="T68" fmla="*/ 3150 w 3287"/>
                  <a:gd name="T69" fmla="*/ 1129 h 1224"/>
                  <a:gd name="T70" fmla="*/ 2493 w 3287"/>
                  <a:gd name="T71" fmla="*/ 689 h 1224"/>
                  <a:gd name="T72" fmla="*/ 1543 w 3287"/>
                  <a:gd name="T73" fmla="*/ 458 h 1224"/>
                  <a:gd name="T74" fmla="*/ 561 w 3287"/>
                  <a:gd name="T75" fmla="*/ 336 h 1224"/>
                  <a:gd name="T76" fmla="*/ 0 w 3287"/>
                  <a:gd name="T77" fmla="*/ 309 h 1224"/>
                  <a:gd name="T78" fmla="*/ 0 w 3287"/>
                  <a:gd name="T79" fmla="*/ 0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87" h="1224">
                    <a:moveTo>
                      <a:pt x="0" y="0"/>
                    </a:moveTo>
                    <a:lnTo>
                      <a:pt x="137" y="0"/>
                    </a:lnTo>
                    <a:lnTo>
                      <a:pt x="255" y="3"/>
                    </a:lnTo>
                    <a:lnTo>
                      <a:pt x="384" y="8"/>
                    </a:lnTo>
                    <a:lnTo>
                      <a:pt x="514" y="13"/>
                    </a:lnTo>
                    <a:lnTo>
                      <a:pt x="656" y="22"/>
                    </a:lnTo>
                    <a:lnTo>
                      <a:pt x="794" y="33"/>
                    </a:lnTo>
                    <a:lnTo>
                      <a:pt x="916" y="42"/>
                    </a:lnTo>
                    <a:lnTo>
                      <a:pt x="1053" y="55"/>
                    </a:lnTo>
                    <a:lnTo>
                      <a:pt x="1176" y="69"/>
                    </a:lnTo>
                    <a:lnTo>
                      <a:pt x="1289" y="82"/>
                    </a:lnTo>
                    <a:lnTo>
                      <a:pt x="1420" y="100"/>
                    </a:lnTo>
                    <a:lnTo>
                      <a:pt x="1578" y="127"/>
                    </a:lnTo>
                    <a:lnTo>
                      <a:pt x="1714" y="151"/>
                    </a:lnTo>
                    <a:lnTo>
                      <a:pt x="1867" y="182"/>
                    </a:lnTo>
                    <a:lnTo>
                      <a:pt x="2024" y="218"/>
                    </a:lnTo>
                    <a:lnTo>
                      <a:pt x="2171" y="254"/>
                    </a:lnTo>
                    <a:lnTo>
                      <a:pt x="2288" y="291"/>
                    </a:lnTo>
                    <a:lnTo>
                      <a:pt x="2436" y="336"/>
                    </a:lnTo>
                    <a:lnTo>
                      <a:pt x="2557" y="381"/>
                    </a:lnTo>
                    <a:lnTo>
                      <a:pt x="2665" y="421"/>
                    </a:lnTo>
                    <a:lnTo>
                      <a:pt x="2753" y="467"/>
                    </a:lnTo>
                    <a:lnTo>
                      <a:pt x="2841" y="508"/>
                    </a:lnTo>
                    <a:lnTo>
                      <a:pt x="2910" y="548"/>
                    </a:lnTo>
                    <a:lnTo>
                      <a:pt x="2969" y="585"/>
                    </a:lnTo>
                    <a:lnTo>
                      <a:pt x="3033" y="631"/>
                    </a:lnTo>
                    <a:lnTo>
                      <a:pt x="3096" y="676"/>
                    </a:lnTo>
                    <a:lnTo>
                      <a:pt x="3145" y="722"/>
                    </a:lnTo>
                    <a:lnTo>
                      <a:pt x="3215" y="807"/>
                    </a:lnTo>
                    <a:lnTo>
                      <a:pt x="3258" y="881"/>
                    </a:lnTo>
                    <a:lnTo>
                      <a:pt x="3268" y="912"/>
                    </a:lnTo>
                    <a:lnTo>
                      <a:pt x="3287" y="974"/>
                    </a:lnTo>
                    <a:lnTo>
                      <a:pt x="3287" y="1025"/>
                    </a:lnTo>
                    <a:lnTo>
                      <a:pt x="3287" y="1224"/>
                    </a:lnTo>
                    <a:lnTo>
                      <a:pt x="3150" y="1129"/>
                    </a:lnTo>
                    <a:lnTo>
                      <a:pt x="2493" y="689"/>
                    </a:lnTo>
                    <a:lnTo>
                      <a:pt x="1543" y="458"/>
                    </a:lnTo>
                    <a:lnTo>
                      <a:pt x="561" y="336"/>
                    </a:lnTo>
                    <a:lnTo>
                      <a:pt x="0" y="30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6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3" name="Rectangle 25">
                <a:extLst>
                  <a:ext uri="{FF2B5EF4-FFF2-40B4-BE49-F238E27FC236}">
                    <a16:creationId xmlns:a16="http://schemas.microsoft.com/office/drawing/2014/main" id="{C505E9B6-562A-3D4C-BB6F-6412F45E30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2644" y="1713"/>
                <a:ext cx="93" cy="48"/>
              </a:xfrm>
              <a:prstGeom prst="rect">
                <a:avLst/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4" name="Freeform 26">
                <a:extLst>
                  <a:ext uri="{FF2B5EF4-FFF2-40B4-BE49-F238E27FC236}">
                    <a16:creationId xmlns:a16="http://schemas.microsoft.com/office/drawing/2014/main" id="{6E1DA05F-C0FF-8943-B947-85B12610B50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597" y="1714"/>
                <a:ext cx="93" cy="46"/>
              </a:xfrm>
              <a:custGeom>
                <a:avLst/>
                <a:gdLst>
                  <a:gd name="T0" fmla="*/ 0 w 1116"/>
                  <a:gd name="T1" fmla="*/ 0 h 239"/>
                  <a:gd name="T2" fmla="*/ 1116 w 1116"/>
                  <a:gd name="T3" fmla="*/ 0 h 239"/>
                  <a:gd name="T4" fmla="*/ 558 w 1116"/>
                  <a:gd name="T5" fmla="*/ 239 h 239"/>
                  <a:gd name="T6" fmla="*/ 0 w 1116"/>
                  <a:gd name="T7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6" h="239">
                    <a:moveTo>
                      <a:pt x="0" y="0"/>
                    </a:moveTo>
                    <a:lnTo>
                      <a:pt x="1116" y="0"/>
                    </a:lnTo>
                    <a:lnTo>
                      <a:pt x="558" y="23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6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5" name="Freeform 27">
                <a:extLst>
                  <a:ext uri="{FF2B5EF4-FFF2-40B4-BE49-F238E27FC236}">
                    <a16:creationId xmlns:a16="http://schemas.microsoft.com/office/drawing/2014/main" id="{079DF631-7A19-184F-A07C-15AAB3D6C09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619" y="1534"/>
                <a:ext cx="273" cy="178"/>
              </a:xfrm>
              <a:custGeom>
                <a:avLst/>
                <a:gdLst>
                  <a:gd name="T0" fmla="*/ 86 w 3284"/>
                  <a:gd name="T1" fmla="*/ 150 h 942"/>
                  <a:gd name="T2" fmla="*/ 283 w 3284"/>
                  <a:gd name="T3" fmla="*/ 153 h 942"/>
                  <a:gd name="T4" fmla="*/ 469 w 3284"/>
                  <a:gd name="T5" fmla="*/ 160 h 942"/>
                  <a:gd name="T6" fmla="*/ 659 w 3284"/>
                  <a:gd name="T7" fmla="*/ 171 h 942"/>
                  <a:gd name="T8" fmla="*/ 843 w 3284"/>
                  <a:gd name="T9" fmla="*/ 186 h 942"/>
                  <a:gd name="T10" fmla="*/ 1051 w 3284"/>
                  <a:gd name="T11" fmla="*/ 207 h 942"/>
                  <a:gd name="T12" fmla="*/ 1225 w 3284"/>
                  <a:gd name="T13" fmla="*/ 229 h 942"/>
                  <a:gd name="T14" fmla="*/ 1457 w 3284"/>
                  <a:gd name="T15" fmla="*/ 264 h 942"/>
                  <a:gd name="T16" fmla="*/ 1733 w 3284"/>
                  <a:gd name="T17" fmla="*/ 321 h 942"/>
                  <a:gd name="T18" fmla="*/ 1895 w 3284"/>
                  <a:gd name="T19" fmla="*/ 362 h 942"/>
                  <a:gd name="T20" fmla="*/ 2133 w 3284"/>
                  <a:gd name="T21" fmla="*/ 435 h 942"/>
                  <a:gd name="T22" fmla="*/ 2284 w 3284"/>
                  <a:gd name="T23" fmla="*/ 490 h 942"/>
                  <a:gd name="T24" fmla="*/ 2416 w 3284"/>
                  <a:gd name="T25" fmla="*/ 552 h 942"/>
                  <a:gd name="T26" fmla="*/ 2525 w 3284"/>
                  <a:gd name="T27" fmla="*/ 615 h 942"/>
                  <a:gd name="T28" fmla="*/ 2617 w 3284"/>
                  <a:gd name="T29" fmla="*/ 681 h 942"/>
                  <a:gd name="T30" fmla="*/ 2684 w 3284"/>
                  <a:gd name="T31" fmla="*/ 742 h 942"/>
                  <a:gd name="T32" fmla="*/ 2727 w 3284"/>
                  <a:gd name="T33" fmla="*/ 799 h 942"/>
                  <a:gd name="T34" fmla="*/ 2753 w 3284"/>
                  <a:gd name="T35" fmla="*/ 851 h 942"/>
                  <a:gd name="T36" fmla="*/ 2769 w 3284"/>
                  <a:gd name="T37" fmla="*/ 912 h 942"/>
                  <a:gd name="T38" fmla="*/ 3284 w 3284"/>
                  <a:gd name="T39" fmla="*/ 942 h 942"/>
                  <a:gd name="T40" fmla="*/ 3270 w 3284"/>
                  <a:gd name="T41" fmla="*/ 853 h 942"/>
                  <a:gd name="T42" fmla="*/ 3241 w 3284"/>
                  <a:gd name="T43" fmla="*/ 789 h 942"/>
                  <a:gd name="T44" fmla="*/ 3196 w 3284"/>
                  <a:gd name="T45" fmla="*/ 726 h 942"/>
                  <a:gd name="T46" fmla="*/ 3135 w 3284"/>
                  <a:gd name="T47" fmla="*/ 663 h 942"/>
                  <a:gd name="T48" fmla="*/ 3059 w 3284"/>
                  <a:gd name="T49" fmla="*/ 600 h 942"/>
                  <a:gd name="T50" fmla="*/ 2972 w 3284"/>
                  <a:gd name="T51" fmla="*/ 541 h 942"/>
                  <a:gd name="T52" fmla="*/ 2840 w 3284"/>
                  <a:gd name="T53" fmla="*/ 469 h 942"/>
                  <a:gd name="T54" fmla="*/ 2645 w 3284"/>
                  <a:gd name="T55" fmla="*/ 386 h 942"/>
                  <a:gd name="T56" fmla="*/ 2460 w 3284"/>
                  <a:gd name="T57" fmla="*/ 320 h 942"/>
                  <a:gd name="T58" fmla="*/ 2193 w 3284"/>
                  <a:gd name="T59" fmla="*/ 242 h 942"/>
                  <a:gd name="T60" fmla="*/ 1922 w 3284"/>
                  <a:gd name="T61" fmla="*/ 183 h 942"/>
                  <a:gd name="T62" fmla="*/ 1724 w 3284"/>
                  <a:gd name="T63" fmla="*/ 143 h 942"/>
                  <a:gd name="T64" fmla="*/ 1555 w 3284"/>
                  <a:gd name="T65" fmla="*/ 116 h 942"/>
                  <a:gd name="T66" fmla="*/ 1374 w 3284"/>
                  <a:gd name="T67" fmla="*/ 90 h 942"/>
                  <a:gd name="T68" fmla="*/ 1154 w 3284"/>
                  <a:gd name="T69" fmla="*/ 65 h 942"/>
                  <a:gd name="T70" fmla="*/ 911 w 3284"/>
                  <a:gd name="T71" fmla="*/ 41 h 942"/>
                  <a:gd name="T72" fmla="*/ 672 w 3284"/>
                  <a:gd name="T73" fmla="*/ 24 h 942"/>
                  <a:gd name="T74" fmla="*/ 420 w 3284"/>
                  <a:gd name="T75" fmla="*/ 12 h 942"/>
                  <a:gd name="T76" fmla="*/ 86 w 3284"/>
                  <a:gd name="T77" fmla="*/ 3 h 942"/>
                  <a:gd name="T78" fmla="*/ 0 w 3284"/>
                  <a:gd name="T79" fmla="*/ 150 h 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84" h="942">
                    <a:moveTo>
                      <a:pt x="0" y="150"/>
                    </a:moveTo>
                    <a:lnTo>
                      <a:pt x="86" y="150"/>
                    </a:lnTo>
                    <a:lnTo>
                      <a:pt x="195" y="151"/>
                    </a:lnTo>
                    <a:lnTo>
                      <a:pt x="283" y="153"/>
                    </a:lnTo>
                    <a:lnTo>
                      <a:pt x="371" y="156"/>
                    </a:lnTo>
                    <a:lnTo>
                      <a:pt x="469" y="160"/>
                    </a:lnTo>
                    <a:lnTo>
                      <a:pt x="558" y="165"/>
                    </a:lnTo>
                    <a:lnTo>
                      <a:pt x="659" y="171"/>
                    </a:lnTo>
                    <a:lnTo>
                      <a:pt x="740" y="177"/>
                    </a:lnTo>
                    <a:lnTo>
                      <a:pt x="843" y="186"/>
                    </a:lnTo>
                    <a:lnTo>
                      <a:pt x="943" y="196"/>
                    </a:lnTo>
                    <a:lnTo>
                      <a:pt x="1051" y="207"/>
                    </a:lnTo>
                    <a:lnTo>
                      <a:pt x="1141" y="219"/>
                    </a:lnTo>
                    <a:lnTo>
                      <a:pt x="1225" y="229"/>
                    </a:lnTo>
                    <a:lnTo>
                      <a:pt x="1319" y="242"/>
                    </a:lnTo>
                    <a:lnTo>
                      <a:pt x="1457" y="264"/>
                    </a:lnTo>
                    <a:lnTo>
                      <a:pt x="1582" y="289"/>
                    </a:lnTo>
                    <a:lnTo>
                      <a:pt x="1733" y="321"/>
                    </a:lnTo>
                    <a:lnTo>
                      <a:pt x="1831" y="345"/>
                    </a:lnTo>
                    <a:lnTo>
                      <a:pt x="1895" y="362"/>
                    </a:lnTo>
                    <a:lnTo>
                      <a:pt x="2017" y="396"/>
                    </a:lnTo>
                    <a:lnTo>
                      <a:pt x="2133" y="435"/>
                    </a:lnTo>
                    <a:lnTo>
                      <a:pt x="2218" y="465"/>
                    </a:lnTo>
                    <a:lnTo>
                      <a:pt x="2284" y="490"/>
                    </a:lnTo>
                    <a:lnTo>
                      <a:pt x="2355" y="522"/>
                    </a:lnTo>
                    <a:lnTo>
                      <a:pt x="2416" y="552"/>
                    </a:lnTo>
                    <a:lnTo>
                      <a:pt x="2467" y="580"/>
                    </a:lnTo>
                    <a:lnTo>
                      <a:pt x="2525" y="615"/>
                    </a:lnTo>
                    <a:lnTo>
                      <a:pt x="2575" y="648"/>
                    </a:lnTo>
                    <a:lnTo>
                      <a:pt x="2617" y="681"/>
                    </a:lnTo>
                    <a:lnTo>
                      <a:pt x="2655" y="712"/>
                    </a:lnTo>
                    <a:lnTo>
                      <a:pt x="2684" y="742"/>
                    </a:lnTo>
                    <a:lnTo>
                      <a:pt x="2707" y="769"/>
                    </a:lnTo>
                    <a:lnTo>
                      <a:pt x="2727" y="799"/>
                    </a:lnTo>
                    <a:lnTo>
                      <a:pt x="2743" y="826"/>
                    </a:lnTo>
                    <a:lnTo>
                      <a:pt x="2753" y="851"/>
                    </a:lnTo>
                    <a:lnTo>
                      <a:pt x="2765" y="883"/>
                    </a:lnTo>
                    <a:lnTo>
                      <a:pt x="2769" y="912"/>
                    </a:lnTo>
                    <a:lnTo>
                      <a:pt x="2771" y="942"/>
                    </a:lnTo>
                    <a:lnTo>
                      <a:pt x="3284" y="942"/>
                    </a:lnTo>
                    <a:lnTo>
                      <a:pt x="3280" y="894"/>
                    </a:lnTo>
                    <a:lnTo>
                      <a:pt x="3270" y="853"/>
                    </a:lnTo>
                    <a:lnTo>
                      <a:pt x="3257" y="817"/>
                    </a:lnTo>
                    <a:lnTo>
                      <a:pt x="3241" y="789"/>
                    </a:lnTo>
                    <a:lnTo>
                      <a:pt x="3222" y="759"/>
                    </a:lnTo>
                    <a:lnTo>
                      <a:pt x="3196" y="726"/>
                    </a:lnTo>
                    <a:lnTo>
                      <a:pt x="3173" y="700"/>
                    </a:lnTo>
                    <a:lnTo>
                      <a:pt x="3135" y="663"/>
                    </a:lnTo>
                    <a:lnTo>
                      <a:pt x="3098" y="631"/>
                    </a:lnTo>
                    <a:lnTo>
                      <a:pt x="3059" y="600"/>
                    </a:lnTo>
                    <a:lnTo>
                      <a:pt x="3012" y="568"/>
                    </a:lnTo>
                    <a:lnTo>
                      <a:pt x="2972" y="541"/>
                    </a:lnTo>
                    <a:lnTo>
                      <a:pt x="2905" y="504"/>
                    </a:lnTo>
                    <a:lnTo>
                      <a:pt x="2840" y="469"/>
                    </a:lnTo>
                    <a:lnTo>
                      <a:pt x="2742" y="426"/>
                    </a:lnTo>
                    <a:lnTo>
                      <a:pt x="2645" y="386"/>
                    </a:lnTo>
                    <a:lnTo>
                      <a:pt x="2548" y="350"/>
                    </a:lnTo>
                    <a:lnTo>
                      <a:pt x="2460" y="320"/>
                    </a:lnTo>
                    <a:lnTo>
                      <a:pt x="2336" y="281"/>
                    </a:lnTo>
                    <a:lnTo>
                      <a:pt x="2193" y="242"/>
                    </a:lnTo>
                    <a:lnTo>
                      <a:pt x="2051" y="210"/>
                    </a:lnTo>
                    <a:lnTo>
                      <a:pt x="1922" y="183"/>
                    </a:lnTo>
                    <a:lnTo>
                      <a:pt x="1834" y="165"/>
                    </a:lnTo>
                    <a:lnTo>
                      <a:pt x="1724" y="143"/>
                    </a:lnTo>
                    <a:lnTo>
                      <a:pt x="1645" y="129"/>
                    </a:lnTo>
                    <a:lnTo>
                      <a:pt x="1555" y="116"/>
                    </a:lnTo>
                    <a:lnTo>
                      <a:pt x="1464" y="102"/>
                    </a:lnTo>
                    <a:lnTo>
                      <a:pt x="1374" y="90"/>
                    </a:lnTo>
                    <a:lnTo>
                      <a:pt x="1257" y="75"/>
                    </a:lnTo>
                    <a:lnTo>
                      <a:pt x="1154" y="65"/>
                    </a:lnTo>
                    <a:lnTo>
                      <a:pt x="1043" y="53"/>
                    </a:lnTo>
                    <a:lnTo>
                      <a:pt x="911" y="41"/>
                    </a:lnTo>
                    <a:lnTo>
                      <a:pt x="778" y="30"/>
                    </a:lnTo>
                    <a:lnTo>
                      <a:pt x="672" y="24"/>
                    </a:lnTo>
                    <a:lnTo>
                      <a:pt x="549" y="16"/>
                    </a:lnTo>
                    <a:lnTo>
                      <a:pt x="420" y="12"/>
                    </a:lnTo>
                    <a:lnTo>
                      <a:pt x="245" y="5"/>
                    </a:lnTo>
                    <a:lnTo>
                      <a:pt x="86" y="3"/>
                    </a:lnTo>
                    <a:lnTo>
                      <a:pt x="0" y="0"/>
                    </a:lnTo>
                    <a:lnTo>
                      <a:pt x="0" y="150"/>
                    </a:lnTo>
                    <a:close/>
                  </a:path>
                </a:pathLst>
              </a:custGeom>
              <a:grpFill/>
              <a:ln w="9525">
                <a:solidFill>
                  <a:schemeClr val="accent6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6" name="Freeform 28">
                <a:extLst>
                  <a:ext uri="{FF2B5EF4-FFF2-40B4-BE49-F238E27FC236}">
                    <a16:creationId xmlns:a16="http://schemas.microsoft.com/office/drawing/2014/main" id="{1E19390F-4DA2-9945-8EC3-02546DF293AA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821" y="1506"/>
                <a:ext cx="274" cy="233"/>
              </a:xfrm>
              <a:custGeom>
                <a:avLst/>
                <a:gdLst>
                  <a:gd name="T0" fmla="*/ 0 w 3288"/>
                  <a:gd name="T1" fmla="*/ 1224 h 1224"/>
                  <a:gd name="T2" fmla="*/ 137 w 3288"/>
                  <a:gd name="T3" fmla="*/ 1224 h 1224"/>
                  <a:gd name="T4" fmla="*/ 255 w 3288"/>
                  <a:gd name="T5" fmla="*/ 1221 h 1224"/>
                  <a:gd name="T6" fmla="*/ 385 w 3288"/>
                  <a:gd name="T7" fmla="*/ 1216 h 1224"/>
                  <a:gd name="T8" fmla="*/ 515 w 3288"/>
                  <a:gd name="T9" fmla="*/ 1211 h 1224"/>
                  <a:gd name="T10" fmla="*/ 657 w 3288"/>
                  <a:gd name="T11" fmla="*/ 1202 h 1224"/>
                  <a:gd name="T12" fmla="*/ 794 w 3288"/>
                  <a:gd name="T13" fmla="*/ 1191 h 1224"/>
                  <a:gd name="T14" fmla="*/ 916 w 3288"/>
                  <a:gd name="T15" fmla="*/ 1182 h 1224"/>
                  <a:gd name="T16" fmla="*/ 1053 w 3288"/>
                  <a:gd name="T17" fmla="*/ 1169 h 1224"/>
                  <a:gd name="T18" fmla="*/ 1175 w 3288"/>
                  <a:gd name="T19" fmla="*/ 1155 h 1224"/>
                  <a:gd name="T20" fmla="*/ 1288 w 3288"/>
                  <a:gd name="T21" fmla="*/ 1142 h 1224"/>
                  <a:gd name="T22" fmla="*/ 1421 w 3288"/>
                  <a:gd name="T23" fmla="*/ 1124 h 1224"/>
                  <a:gd name="T24" fmla="*/ 1577 w 3288"/>
                  <a:gd name="T25" fmla="*/ 1097 h 1224"/>
                  <a:gd name="T26" fmla="*/ 1715 w 3288"/>
                  <a:gd name="T27" fmla="*/ 1073 h 1224"/>
                  <a:gd name="T28" fmla="*/ 1867 w 3288"/>
                  <a:gd name="T29" fmla="*/ 1042 h 1224"/>
                  <a:gd name="T30" fmla="*/ 2024 w 3288"/>
                  <a:gd name="T31" fmla="*/ 1006 h 1224"/>
                  <a:gd name="T32" fmla="*/ 2172 w 3288"/>
                  <a:gd name="T33" fmla="*/ 970 h 1224"/>
                  <a:gd name="T34" fmla="*/ 2289 w 3288"/>
                  <a:gd name="T35" fmla="*/ 933 h 1224"/>
                  <a:gd name="T36" fmla="*/ 2436 w 3288"/>
                  <a:gd name="T37" fmla="*/ 888 h 1224"/>
                  <a:gd name="T38" fmla="*/ 2557 w 3288"/>
                  <a:gd name="T39" fmla="*/ 843 h 1224"/>
                  <a:gd name="T40" fmla="*/ 2665 w 3288"/>
                  <a:gd name="T41" fmla="*/ 803 h 1224"/>
                  <a:gd name="T42" fmla="*/ 2754 w 3288"/>
                  <a:gd name="T43" fmla="*/ 757 h 1224"/>
                  <a:gd name="T44" fmla="*/ 2842 w 3288"/>
                  <a:gd name="T45" fmla="*/ 716 h 1224"/>
                  <a:gd name="T46" fmla="*/ 2910 w 3288"/>
                  <a:gd name="T47" fmla="*/ 676 h 1224"/>
                  <a:gd name="T48" fmla="*/ 2969 w 3288"/>
                  <a:gd name="T49" fmla="*/ 639 h 1224"/>
                  <a:gd name="T50" fmla="*/ 3033 w 3288"/>
                  <a:gd name="T51" fmla="*/ 593 h 1224"/>
                  <a:gd name="T52" fmla="*/ 3097 w 3288"/>
                  <a:gd name="T53" fmla="*/ 548 h 1224"/>
                  <a:gd name="T54" fmla="*/ 3146 w 3288"/>
                  <a:gd name="T55" fmla="*/ 502 h 1224"/>
                  <a:gd name="T56" fmla="*/ 3214 w 3288"/>
                  <a:gd name="T57" fmla="*/ 417 h 1224"/>
                  <a:gd name="T58" fmla="*/ 3259 w 3288"/>
                  <a:gd name="T59" fmla="*/ 343 h 1224"/>
                  <a:gd name="T60" fmla="*/ 3269 w 3288"/>
                  <a:gd name="T61" fmla="*/ 312 h 1224"/>
                  <a:gd name="T62" fmla="*/ 3288 w 3288"/>
                  <a:gd name="T63" fmla="*/ 249 h 1224"/>
                  <a:gd name="T64" fmla="*/ 3288 w 3288"/>
                  <a:gd name="T65" fmla="*/ 199 h 1224"/>
                  <a:gd name="T66" fmla="*/ 3288 w 3288"/>
                  <a:gd name="T67" fmla="*/ 0 h 1224"/>
                  <a:gd name="T68" fmla="*/ 3150 w 3288"/>
                  <a:gd name="T69" fmla="*/ 95 h 1224"/>
                  <a:gd name="T70" fmla="*/ 2494 w 3288"/>
                  <a:gd name="T71" fmla="*/ 535 h 1224"/>
                  <a:gd name="T72" fmla="*/ 1544 w 3288"/>
                  <a:gd name="T73" fmla="*/ 766 h 1224"/>
                  <a:gd name="T74" fmla="*/ 561 w 3288"/>
                  <a:gd name="T75" fmla="*/ 888 h 1224"/>
                  <a:gd name="T76" fmla="*/ 0 w 3288"/>
                  <a:gd name="T77" fmla="*/ 915 h 1224"/>
                  <a:gd name="T78" fmla="*/ 0 w 3288"/>
                  <a:gd name="T79" fmla="*/ 1224 h 1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88" h="1224">
                    <a:moveTo>
                      <a:pt x="0" y="1224"/>
                    </a:moveTo>
                    <a:lnTo>
                      <a:pt x="137" y="1224"/>
                    </a:lnTo>
                    <a:lnTo>
                      <a:pt x="255" y="1221"/>
                    </a:lnTo>
                    <a:lnTo>
                      <a:pt x="385" y="1216"/>
                    </a:lnTo>
                    <a:lnTo>
                      <a:pt x="515" y="1211"/>
                    </a:lnTo>
                    <a:lnTo>
                      <a:pt x="657" y="1202"/>
                    </a:lnTo>
                    <a:lnTo>
                      <a:pt x="794" y="1191"/>
                    </a:lnTo>
                    <a:lnTo>
                      <a:pt x="916" y="1182"/>
                    </a:lnTo>
                    <a:lnTo>
                      <a:pt x="1053" y="1169"/>
                    </a:lnTo>
                    <a:lnTo>
                      <a:pt x="1175" y="1155"/>
                    </a:lnTo>
                    <a:lnTo>
                      <a:pt x="1288" y="1142"/>
                    </a:lnTo>
                    <a:lnTo>
                      <a:pt x="1421" y="1124"/>
                    </a:lnTo>
                    <a:lnTo>
                      <a:pt x="1577" y="1097"/>
                    </a:lnTo>
                    <a:lnTo>
                      <a:pt x="1715" y="1073"/>
                    </a:lnTo>
                    <a:lnTo>
                      <a:pt x="1867" y="1042"/>
                    </a:lnTo>
                    <a:lnTo>
                      <a:pt x="2024" y="1006"/>
                    </a:lnTo>
                    <a:lnTo>
                      <a:pt x="2172" y="970"/>
                    </a:lnTo>
                    <a:lnTo>
                      <a:pt x="2289" y="933"/>
                    </a:lnTo>
                    <a:lnTo>
                      <a:pt x="2436" y="888"/>
                    </a:lnTo>
                    <a:lnTo>
                      <a:pt x="2557" y="843"/>
                    </a:lnTo>
                    <a:lnTo>
                      <a:pt x="2665" y="803"/>
                    </a:lnTo>
                    <a:lnTo>
                      <a:pt x="2754" y="757"/>
                    </a:lnTo>
                    <a:lnTo>
                      <a:pt x="2842" y="716"/>
                    </a:lnTo>
                    <a:lnTo>
                      <a:pt x="2910" y="676"/>
                    </a:lnTo>
                    <a:lnTo>
                      <a:pt x="2969" y="639"/>
                    </a:lnTo>
                    <a:lnTo>
                      <a:pt x="3033" y="593"/>
                    </a:lnTo>
                    <a:lnTo>
                      <a:pt x="3097" y="548"/>
                    </a:lnTo>
                    <a:lnTo>
                      <a:pt x="3146" y="502"/>
                    </a:lnTo>
                    <a:lnTo>
                      <a:pt x="3214" y="417"/>
                    </a:lnTo>
                    <a:lnTo>
                      <a:pt x="3259" y="343"/>
                    </a:lnTo>
                    <a:lnTo>
                      <a:pt x="3269" y="312"/>
                    </a:lnTo>
                    <a:lnTo>
                      <a:pt x="3288" y="249"/>
                    </a:lnTo>
                    <a:lnTo>
                      <a:pt x="3288" y="199"/>
                    </a:lnTo>
                    <a:lnTo>
                      <a:pt x="3288" y="0"/>
                    </a:lnTo>
                    <a:lnTo>
                      <a:pt x="3150" y="95"/>
                    </a:lnTo>
                    <a:lnTo>
                      <a:pt x="2494" y="535"/>
                    </a:lnTo>
                    <a:lnTo>
                      <a:pt x="1544" y="766"/>
                    </a:lnTo>
                    <a:lnTo>
                      <a:pt x="561" y="888"/>
                    </a:lnTo>
                    <a:lnTo>
                      <a:pt x="0" y="915"/>
                    </a:lnTo>
                    <a:lnTo>
                      <a:pt x="0" y="122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6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7" name="Rectangle 29">
                <a:extLst>
                  <a:ext uri="{FF2B5EF4-FFF2-40B4-BE49-F238E27FC236}">
                    <a16:creationId xmlns:a16="http://schemas.microsoft.com/office/drawing/2014/main" id="{10348A48-4631-BB43-9E42-A7E9556612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03" y="1713"/>
                <a:ext cx="93" cy="48"/>
              </a:xfrm>
              <a:prstGeom prst="rect">
                <a:avLst/>
              </a:prstGeom>
              <a:grpFill/>
              <a:ln w="9525">
                <a:solidFill>
                  <a:schemeClr val="accent6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8" name="Freeform 30">
                <a:extLst>
                  <a:ext uri="{FF2B5EF4-FFF2-40B4-BE49-F238E27FC236}">
                    <a16:creationId xmlns:a16="http://schemas.microsoft.com/office/drawing/2014/main" id="{E6701C89-8E00-9F42-9C43-E7E13D0D0C9D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3050" y="1714"/>
                <a:ext cx="93" cy="46"/>
              </a:xfrm>
              <a:custGeom>
                <a:avLst/>
                <a:gdLst>
                  <a:gd name="T0" fmla="*/ 0 w 1115"/>
                  <a:gd name="T1" fmla="*/ 239 h 239"/>
                  <a:gd name="T2" fmla="*/ 1115 w 1115"/>
                  <a:gd name="T3" fmla="*/ 239 h 239"/>
                  <a:gd name="T4" fmla="*/ 557 w 1115"/>
                  <a:gd name="T5" fmla="*/ 0 h 239"/>
                  <a:gd name="T6" fmla="*/ 0 w 1115"/>
                  <a:gd name="T7" fmla="*/ 239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5" h="239">
                    <a:moveTo>
                      <a:pt x="0" y="239"/>
                    </a:moveTo>
                    <a:lnTo>
                      <a:pt x="1115" y="239"/>
                    </a:lnTo>
                    <a:lnTo>
                      <a:pt x="557" y="0"/>
                    </a:lnTo>
                    <a:lnTo>
                      <a:pt x="0" y="239"/>
                    </a:lnTo>
                    <a:close/>
                  </a:path>
                </a:pathLst>
              </a:custGeom>
              <a:grpFill/>
              <a:ln w="9525">
                <a:solidFill>
                  <a:schemeClr val="accent6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sp>
            <p:nvSpPr>
              <p:cNvPr id="29" name="Freeform 31">
                <a:extLst>
                  <a:ext uri="{FF2B5EF4-FFF2-40B4-BE49-F238E27FC236}">
                    <a16:creationId xmlns:a16="http://schemas.microsoft.com/office/drawing/2014/main" id="{CD2642CA-D12B-E343-BC2A-D2ABABBFE919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2847" y="1533"/>
                <a:ext cx="273" cy="179"/>
              </a:xfrm>
              <a:custGeom>
                <a:avLst/>
                <a:gdLst>
                  <a:gd name="T0" fmla="*/ 87 w 3285"/>
                  <a:gd name="T1" fmla="*/ 792 h 942"/>
                  <a:gd name="T2" fmla="*/ 283 w 3285"/>
                  <a:gd name="T3" fmla="*/ 789 h 942"/>
                  <a:gd name="T4" fmla="*/ 469 w 3285"/>
                  <a:gd name="T5" fmla="*/ 782 h 942"/>
                  <a:gd name="T6" fmla="*/ 658 w 3285"/>
                  <a:gd name="T7" fmla="*/ 771 h 942"/>
                  <a:gd name="T8" fmla="*/ 844 w 3285"/>
                  <a:gd name="T9" fmla="*/ 756 h 942"/>
                  <a:gd name="T10" fmla="*/ 1052 w 3285"/>
                  <a:gd name="T11" fmla="*/ 735 h 942"/>
                  <a:gd name="T12" fmla="*/ 1224 w 3285"/>
                  <a:gd name="T13" fmla="*/ 713 h 942"/>
                  <a:gd name="T14" fmla="*/ 1457 w 3285"/>
                  <a:gd name="T15" fmla="*/ 678 h 942"/>
                  <a:gd name="T16" fmla="*/ 1733 w 3285"/>
                  <a:gd name="T17" fmla="*/ 621 h 942"/>
                  <a:gd name="T18" fmla="*/ 1895 w 3285"/>
                  <a:gd name="T19" fmla="*/ 580 h 942"/>
                  <a:gd name="T20" fmla="*/ 2134 w 3285"/>
                  <a:gd name="T21" fmla="*/ 507 h 942"/>
                  <a:gd name="T22" fmla="*/ 2283 w 3285"/>
                  <a:gd name="T23" fmla="*/ 452 h 942"/>
                  <a:gd name="T24" fmla="*/ 2416 w 3285"/>
                  <a:gd name="T25" fmla="*/ 390 h 942"/>
                  <a:gd name="T26" fmla="*/ 2525 w 3285"/>
                  <a:gd name="T27" fmla="*/ 327 h 942"/>
                  <a:gd name="T28" fmla="*/ 2618 w 3285"/>
                  <a:gd name="T29" fmla="*/ 261 h 942"/>
                  <a:gd name="T30" fmla="*/ 2685 w 3285"/>
                  <a:gd name="T31" fmla="*/ 200 h 942"/>
                  <a:gd name="T32" fmla="*/ 2728 w 3285"/>
                  <a:gd name="T33" fmla="*/ 143 h 942"/>
                  <a:gd name="T34" fmla="*/ 2754 w 3285"/>
                  <a:gd name="T35" fmla="*/ 91 h 942"/>
                  <a:gd name="T36" fmla="*/ 2770 w 3285"/>
                  <a:gd name="T37" fmla="*/ 30 h 942"/>
                  <a:gd name="T38" fmla="*/ 3285 w 3285"/>
                  <a:gd name="T39" fmla="*/ 0 h 942"/>
                  <a:gd name="T40" fmla="*/ 3270 w 3285"/>
                  <a:gd name="T41" fmla="*/ 89 h 942"/>
                  <a:gd name="T42" fmla="*/ 3240 w 3285"/>
                  <a:gd name="T43" fmla="*/ 153 h 942"/>
                  <a:gd name="T44" fmla="*/ 3196 w 3285"/>
                  <a:gd name="T45" fmla="*/ 216 h 942"/>
                  <a:gd name="T46" fmla="*/ 3136 w 3285"/>
                  <a:gd name="T47" fmla="*/ 279 h 942"/>
                  <a:gd name="T48" fmla="*/ 3059 w 3285"/>
                  <a:gd name="T49" fmla="*/ 342 h 942"/>
                  <a:gd name="T50" fmla="*/ 2972 w 3285"/>
                  <a:gd name="T51" fmla="*/ 401 h 942"/>
                  <a:gd name="T52" fmla="*/ 2840 w 3285"/>
                  <a:gd name="T53" fmla="*/ 473 h 942"/>
                  <a:gd name="T54" fmla="*/ 2645 w 3285"/>
                  <a:gd name="T55" fmla="*/ 556 h 942"/>
                  <a:gd name="T56" fmla="*/ 2461 w 3285"/>
                  <a:gd name="T57" fmla="*/ 622 h 942"/>
                  <a:gd name="T58" fmla="*/ 2194 w 3285"/>
                  <a:gd name="T59" fmla="*/ 700 h 942"/>
                  <a:gd name="T60" fmla="*/ 1923 w 3285"/>
                  <a:gd name="T61" fmla="*/ 759 h 942"/>
                  <a:gd name="T62" fmla="*/ 1725 w 3285"/>
                  <a:gd name="T63" fmla="*/ 799 h 942"/>
                  <a:gd name="T64" fmla="*/ 1555 w 3285"/>
                  <a:gd name="T65" fmla="*/ 826 h 942"/>
                  <a:gd name="T66" fmla="*/ 1375 w 3285"/>
                  <a:gd name="T67" fmla="*/ 852 h 942"/>
                  <a:gd name="T68" fmla="*/ 1155 w 3285"/>
                  <a:gd name="T69" fmla="*/ 877 h 942"/>
                  <a:gd name="T70" fmla="*/ 912 w 3285"/>
                  <a:gd name="T71" fmla="*/ 901 h 942"/>
                  <a:gd name="T72" fmla="*/ 671 w 3285"/>
                  <a:gd name="T73" fmla="*/ 918 h 942"/>
                  <a:gd name="T74" fmla="*/ 421 w 3285"/>
                  <a:gd name="T75" fmla="*/ 930 h 942"/>
                  <a:gd name="T76" fmla="*/ 87 w 3285"/>
                  <a:gd name="T77" fmla="*/ 939 h 942"/>
                  <a:gd name="T78" fmla="*/ 2 w 3285"/>
                  <a:gd name="T79" fmla="*/ 794 h 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85" h="942">
                    <a:moveTo>
                      <a:pt x="2" y="794"/>
                    </a:moveTo>
                    <a:lnTo>
                      <a:pt x="87" y="792"/>
                    </a:lnTo>
                    <a:lnTo>
                      <a:pt x="195" y="791"/>
                    </a:lnTo>
                    <a:lnTo>
                      <a:pt x="283" y="789"/>
                    </a:lnTo>
                    <a:lnTo>
                      <a:pt x="372" y="786"/>
                    </a:lnTo>
                    <a:lnTo>
                      <a:pt x="469" y="782"/>
                    </a:lnTo>
                    <a:lnTo>
                      <a:pt x="557" y="777"/>
                    </a:lnTo>
                    <a:lnTo>
                      <a:pt x="658" y="771"/>
                    </a:lnTo>
                    <a:lnTo>
                      <a:pt x="741" y="765"/>
                    </a:lnTo>
                    <a:lnTo>
                      <a:pt x="844" y="756"/>
                    </a:lnTo>
                    <a:lnTo>
                      <a:pt x="944" y="746"/>
                    </a:lnTo>
                    <a:lnTo>
                      <a:pt x="1052" y="735"/>
                    </a:lnTo>
                    <a:lnTo>
                      <a:pt x="1142" y="723"/>
                    </a:lnTo>
                    <a:lnTo>
                      <a:pt x="1224" y="713"/>
                    </a:lnTo>
                    <a:lnTo>
                      <a:pt x="1320" y="700"/>
                    </a:lnTo>
                    <a:lnTo>
                      <a:pt x="1457" y="678"/>
                    </a:lnTo>
                    <a:lnTo>
                      <a:pt x="1583" y="653"/>
                    </a:lnTo>
                    <a:lnTo>
                      <a:pt x="1733" y="621"/>
                    </a:lnTo>
                    <a:lnTo>
                      <a:pt x="1832" y="597"/>
                    </a:lnTo>
                    <a:lnTo>
                      <a:pt x="1895" y="580"/>
                    </a:lnTo>
                    <a:lnTo>
                      <a:pt x="2017" y="546"/>
                    </a:lnTo>
                    <a:lnTo>
                      <a:pt x="2134" y="507"/>
                    </a:lnTo>
                    <a:lnTo>
                      <a:pt x="2218" y="477"/>
                    </a:lnTo>
                    <a:lnTo>
                      <a:pt x="2283" y="452"/>
                    </a:lnTo>
                    <a:lnTo>
                      <a:pt x="2356" y="420"/>
                    </a:lnTo>
                    <a:lnTo>
                      <a:pt x="2416" y="390"/>
                    </a:lnTo>
                    <a:lnTo>
                      <a:pt x="2467" y="362"/>
                    </a:lnTo>
                    <a:lnTo>
                      <a:pt x="2525" y="327"/>
                    </a:lnTo>
                    <a:lnTo>
                      <a:pt x="2576" y="294"/>
                    </a:lnTo>
                    <a:lnTo>
                      <a:pt x="2618" y="261"/>
                    </a:lnTo>
                    <a:lnTo>
                      <a:pt x="2655" y="230"/>
                    </a:lnTo>
                    <a:lnTo>
                      <a:pt x="2685" y="200"/>
                    </a:lnTo>
                    <a:lnTo>
                      <a:pt x="2708" y="173"/>
                    </a:lnTo>
                    <a:lnTo>
                      <a:pt x="2728" y="143"/>
                    </a:lnTo>
                    <a:lnTo>
                      <a:pt x="2744" y="116"/>
                    </a:lnTo>
                    <a:lnTo>
                      <a:pt x="2754" y="91"/>
                    </a:lnTo>
                    <a:lnTo>
                      <a:pt x="2765" y="59"/>
                    </a:lnTo>
                    <a:lnTo>
                      <a:pt x="2770" y="30"/>
                    </a:lnTo>
                    <a:lnTo>
                      <a:pt x="2771" y="0"/>
                    </a:lnTo>
                    <a:lnTo>
                      <a:pt x="3285" y="0"/>
                    </a:lnTo>
                    <a:lnTo>
                      <a:pt x="3280" y="48"/>
                    </a:lnTo>
                    <a:lnTo>
                      <a:pt x="3270" y="89"/>
                    </a:lnTo>
                    <a:lnTo>
                      <a:pt x="3257" y="125"/>
                    </a:lnTo>
                    <a:lnTo>
                      <a:pt x="3240" y="153"/>
                    </a:lnTo>
                    <a:lnTo>
                      <a:pt x="3223" y="183"/>
                    </a:lnTo>
                    <a:lnTo>
                      <a:pt x="3196" y="216"/>
                    </a:lnTo>
                    <a:lnTo>
                      <a:pt x="3173" y="242"/>
                    </a:lnTo>
                    <a:lnTo>
                      <a:pt x="3136" y="279"/>
                    </a:lnTo>
                    <a:lnTo>
                      <a:pt x="3098" y="311"/>
                    </a:lnTo>
                    <a:lnTo>
                      <a:pt x="3059" y="342"/>
                    </a:lnTo>
                    <a:lnTo>
                      <a:pt x="3013" y="374"/>
                    </a:lnTo>
                    <a:lnTo>
                      <a:pt x="2972" y="401"/>
                    </a:lnTo>
                    <a:lnTo>
                      <a:pt x="2906" y="438"/>
                    </a:lnTo>
                    <a:lnTo>
                      <a:pt x="2840" y="473"/>
                    </a:lnTo>
                    <a:lnTo>
                      <a:pt x="2742" y="516"/>
                    </a:lnTo>
                    <a:lnTo>
                      <a:pt x="2645" y="556"/>
                    </a:lnTo>
                    <a:lnTo>
                      <a:pt x="2547" y="592"/>
                    </a:lnTo>
                    <a:lnTo>
                      <a:pt x="2461" y="622"/>
                    </a:lnTo>
                    <a:lnTo>
                      <a:pt x="2337" y="661"/>
                    </a:lnTo>
                    <a:lnTo>
                      <a:pt x="2194" y="700"/>
                    </a:lnTo>
                    <a:lnTo>
                      <a:pt x="2052" y="732"/>
                    </a:lnTo>
                    <a:lnTo>
                      <a:pt x="1923" y="759"/>
                    </a:lnTo>
                    <a:lnTo>
                      <a:pt x="1835" y="777"/>
                    </a:lnTo>
                    <a:lnTo>
                      <a:pt x="1725" y="799"/>
                    </a:lnTo>
                    <a:lnTo>
                      <a:pt x="1645" y="813"/>
                    </a:lnTo>
                    <a:lnTo>
                      <a:pt x="1555" y="826"/>
                    </a:lnTo>
                    <a:lnTo>
                      <a:pt x="1463" y="840"/>
                    </a:lnTo>
                    <a:lnTo>
                      <a:pt x="1375" y="852"/>
                    </a:lnTo>
                    <a:lnTo>
                      <a:pt x="1258" y="867"/>
                    </a:lnTo>
                    <a:lnTo>
                      <a:pt x="1155" y="877"/>
                    </a:lnTo>
                    <a:lnTo>
                      <a:pt x="1043" y="889"/>
                    </a:lnTo>
                    <a:lnTo>
                      <a:pt x="912" y="901"/>
                    </a:lnTo>
                    <a:lnTo>
                      <a:pt x="778" y="912"/>
                    </a:lnTo>
                    <a:lnTo>
                      <a:pt x="671" y="918"/>
                    </a:lnTo>
                    <a:lnTo>
                      <a:pt x="550" y="926"/>
                    </a:lnTo>
                    <a:lnTo>
                      <a:pt x="421" y="930"/>
                    </a:lnTo>
                    <a:lnTo>
                      <a:pt x="246" y="937"/>
                    </a:lnTo>
                    <a:lnTo>
                      <a:pt x="87" y="939"/>
                    </a:lnTo>
                    <a:lnTo>
                      <a:pt x="0" y="942"/>
                    </a:lnTo>
                    <a:lnTo>
                      <a:pt x="2" y="794"/>
                    </a:lnTo>
                    <a:close/>
                  </a:path>
                </a:pathLst>
              </a:custGeom>
              <a:grpFill/>
              <a:ln w="9525">
                <a:solidFill>
                  <a:schemeClr val="accent6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CO"/>
              </a:p>
            </p:txBody>
          </p:sp>
          <p:grpSp>
            <p:nvGrpSpPr>
              <p:cNvPr id="30" name="Group 32">
                <a:extLst>
                  <a:ext uri="{FF2B5EF4-FFF2-40B4-BE49-F238E27FC236}">
                    <a16:creationId xmlns:a16="http://schemas.microsoft.com/office/drawing/2014/main" id="{9070A292-7631-3E41-8BE3-ABDC710D72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5400000">
                <a:off x="2678" y="1576"/>
                <a:ext cx="385" cy="207"/>
                <a:chOff x="1057" y="815"/>
                <a:chExt cx="514" cy="272"/>
              </a:xfrm>
              <a:grpFill/>
            </p:grpSpPr>
            <p:sp>
              <p:nvSpPr>
                <p:cNvPr id="31" name="Freeform 33">
                  <a:extLst>
                    <a:ext uri="{FF2B5EF4-FFF2-40B4-BE49-F238E27FC236}">
                      <a16:creationId xmlns:a16="http://schemas.microsoft.com/office/drawing/2014/main" id="{770D9E33-373D-6F4C-A3D5-6BF77B5B7F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1" y="815"/>
                  <a:ext cx="17" cy="272"/>
                </a:xfrm>
                <a:custGeom>
                  <a:avLst/>
                  <a:gdLst>
                    <a:gd name="T0" fmla="*/ 155 w 155"/>
                    <a:gd name="T1" fmla="*/ 0 h 1087"/>
                    <a:gd name="T2" fmla="*/ 155 w 155"/>
                    <a:gd name="T3" fmla="*/ 1087 h 1087"/>
                    <a:gd name="T4" fmla="*/ 0 w 155"/>
                    <a:gd name="T5" fmla="*/ 797 h 1087"/>
                    <a:gd name="T6" fmla="*/ 0 w 155"/>
                    <a:gd name="T7" fmla="*/ 289 h 1087"/>
                    <a:gd name="T8" fmla="*/ 155 w 155"/>
                    <a:gd name="T9" fmla="*/ 0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5" h="1087">
                      <a:moveTo>
                        <a:pt x="155" y="0"/>
                      </a:moveTo>
                      <a:lnTo>
                        <a:pt x="155" y="1087"/>
                      </a:lnTo>
                      <a:lnTo>
                        <a:pt x="0" y="797"/>
                      </a:lnTo>
                      <a:lnTo>
                        <a:pt x="0" y="289"/>
                      </a:lnTo>
                      <a:lnTo>
                        <a:pt x="155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6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O"/>
                </a:p>
              </p:txBody>
            </p:sp>
            <p:sp>
              <p:nvSpPr>
                <p:cNvPr id="32" name="Freeform 34">
                  <a:extLst>
                    <a:ext uri="{FF2B5EF4-FFF2-40B4-BE49-F238E27FC236}">
                      <a16:creationId xmlns:a16="http://schemas.microsoft.com/office/drawing/2014/main" id="{81C9E11D-2301-C642-9470-A945FAA365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57" y="815"/>
                  <a:ext cx="514" cy="272"/>
                </a:xfrm>
                <a:custGeom>
                  <a:avLst/>
                  <a:gdLst>
                    <a:gd name="T0" fmla="*/ 4156 w 4627"/>
                    <a:gd name="T1" fmla="*/ 361 h 1087"/>
                    <a:gd name="T2" fmla="*/ 4156 w 4627"/>
                    <a:gd name="T3" fmla="*/ 0 h 1087"/>
                    <a:gd name="T4" fmla="*/ 4627 w 4627"/>
                    <a:gd name="T5" fmla="*/ 580 h 1087"/>
                    <a:gd name="T6" fmla="*/ 4156 w 4627"/>
                    <a:gd name="T7" fmla="*/ 1087 h 1087"/>
                    <a:gd name="T8" fmla="*/ 4156 w 4627"/>
                    <a:gd name="T9" fmla="*/ 725 h 1087"/>
                    <a:gd name="T10" fmla="*/ 0 w 4627"/>
                    <a:gd name="T11" fmla="*/ 725 h 1087"/>
                    <a:gd name="T12" fmla="*/ 0 w 4627"/>
                    <a:gd name="T13" fmla="*/ 361 h 1087"/>
                    <a:gd name="T14" fmla="*/ 4156 w 4627"/>
                    <a:gd name="T15" fmla="*/ 361 h 10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627" h="1087">
                      <a:moveTo>
                        <a:pt x="4156" y="361"/>
                      </a:moveTo>
                      <a:lnTo>
                        <a:pt x="4156" y="0"/>
                      </a:lnTo>
                      <a:lnTo>
                        <a:pt x="4627" y="580"/>
                      </a:lnTo>
                      <a:lnTo>
                        <a:pt x="4156" y="1087"/>
                      </a:lnTo>
                      <a:lnTo>
                        <a:pt x="4156" y="725"/>
                      </a:lnTo>
                      <a:lnTo>
                        <a:pt x="0" y="725"/>
                      </a:lnTo>
                      <a:lnTo>
                        <a:pt x="0" y="361"/>
                      </a:lnTo>
                      <a:lnTo>
                        <a:pt x="4156" y="361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accent6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CO"/>
                </a:p>
              </p:txBody>
            </p:sp>
          </p:grpSp>
        </p:grpSp>
        <p:sp>
          <p:nvSpPr>
            <p:cNvPr id="33" name="AutoShape 35">
              <a:extLst>
                <a:ext uri="{FF2B5EF4-FFF2-40B4-BE49-F238E27FC236}">
                  <a16:creationId xmlns:a16="http://schemas.microsoft.com/office/drawing/2014/main" id="{0107B97C-2536-3B45-99A4-3F4774F8F1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8923" y="3314700"/>
              <a:ext cx="228600" cy="228600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bg1"/>
            </a:solidFill>
            <a:ln w="28575">
              <a:solidFill>
                <a:srgbClr val="0000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35" name="Line 37">
              <a:extLst>
                <a:ext uri="{FF2B5EF4-FFF2-40B4-BE49-F238E27FC236}">
                  <a16:creationId xmlns:a16="http://schemas.microsoft.com/office/drawing/2014/main" id="{1AFF7286-4C49-A846-A006-FBA6D8E08C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2936" y="4643437"/>
              <a:ext cx="4538662" cy="0"/>
            </a:xfrm>
            <a:prstGeom prst="lin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36" name="Line 38">
              <a:extLst>
                <a:ext uri="{FF2B5EF4-FFF2-40B4-BE49-F238E27FC236}">
                  <a16:creationId xmlns:a16="http://schemas.microsoft.com/office/drawing/2014/main" id="{568F6009-22BF-4946-947A-90F5520A62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223" y="4633912"/>
              <a:ext cx="0" cy="152400"/>
            </a:xfrm>
            <a:prstGeom prst="lin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37" name="Line 39">
              <a:extLst>
                <a:ext uri="{FF2B5EF4-FFF2-40B4-BE49-F238E27FC236}">
                  <a16:creationId xmlns:a16="http://schemas.microsoft.com/office/drawing/2014/main" id="{402FD825-6F54-BC4D-A196-AB3F34714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98086" y="4633912"/>
              <a:ext cx="0" cy="539750"/>
            </a:xfrm>
            <a:prstGeom prst="lin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38" name="Line 40">
              <a:extLst>
                <a:ext uri="{FF2B5EF4-FFF2-40B4-BE49-F238E27FC236}">
                  <a16:creationId xmlns:a16="http://schemas.microsoft.com/office/drawing/2014/main" id="{FA89DB2B-140D-FB40-9382-BFA84664F7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2748" y="4491037"/>
              <a:ext cx="0" cy="152400"/>
            </a:xfrm>
            <a:prstGeom prst="lin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39" name="Line 41">
              <a:extLst>
                <a:ext uri="{FF2B5EF4-FFF2-40B4-BE49-F238E27FC236}">
                  <a16:creationId xmlns:a16="http://schemas.microsoft.com/office/drawing/2014/main" id="{373674CE-2D6A-4D48-9D04-3280C84348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17311" y="4633912"/>
              <a:ext cx="0" cy="152400"/>
            </a:xfrm>
            <a:prstGeom prst="lin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sp>
          <p:nvSpPr>
            <p:cNvPr id="40" name="Line 42">
              <a:extLst>
                <a:ext uri="{FF2B5EF4-FFF2-40B4-BE49-F238E27FC236}">
                  <a16:creationId xmlns:a16="http://schemas.microsoft.com/office/drawing/2014/main" id="{719F18D5-E9BB-2649-BFAB-2B06A15AF4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40736" y="4633912"/>
              <a:ext cx="0" cy="539750"/>
            </a:xfrm>
            <a:prstGeom prst="line">
              <a:avLst/>
            </a:prstGeom>
            <a:noFill/>
            <a:ln w="38100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CO"/>
            </a:p>
          </p:txBody>
        </p:sp>
        <p:grpSp>
          <p:nvGrpSpPr>
            <p:cNvPr id="41" name="Group 43">
              <a:extLst>
                <a:ext uri="{FF2B5EF4-FFF2-40B4-BE49-F238E27FC236}">
                  <a16:creationId xmlns:a16="http://schemas.microsoft.com/office/drawing/2014/main" id="{7BD505EC-2717-724D-87E2-5C54970431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21536" y="5167312"/>
              <a:ext cx="2362200" cy="723900"/>
              <a:chOff x="1392" y="3288"/>
              <a:chExt cx="1488" cy="456"/>
            </a:xfrm>
          </p:grpSpPr>
          <p:sp>
            <p:nvSpPr>
              <p:cNvPr id="42" name="Rectangle 44">
                <a:extLst>
                  <a:ext uri="{FF2B5EF4-FFF2-40B4-BE49-F238E27FC236}">
                    <a16:creationId xmlns:a16="http://schemas.microsoft.com/office/drawing/2014/main" id="{4F64B5C8-A1DE-B040-B96C-BF85E43CB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2" y="3360"/>
                <a:ext cx="1488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CO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3" name="Rectangle 45">
                <a:extLst>
                  <a:ext uri="{FF2B5EF4-FFF2-40B4-BE49-F238E27FC236}">
                    <a16:creationId xmlns:a16="http://schemas.microsoft.com/office/drawing/2014/main" id="{D5DD4A3B-8F6E-3C4C-83D4-E2F4350BB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" y="3288"/>
                <a:ext cx="1012" cy="3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bg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s-ES_tradnl" altLang="es-CO" sz="1600" b="1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Garamond" panose="02020404030301010803" pitchFamily="18" charset="0"/>
                  </a:rPr>
                  <a:t>FRECUENCIA </a:t>
                </a:r>
              </a:p>
              <a:p>
                <a:pPr eaLnBrk="0" hangingPunct="0"/>
                <a:r>
                  <a:rPr lang="es-ES_tradnl" altLang="es-CO" sz="1600" b="1">
                    <a:solidFill>
                      <a:schemeClr val="accent6">
                        <a:lumMod val="50000"/>
                      </a:schemeClr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Garamond" panose="02020404030301010803" pitchFamily="18" charset="0"/>
                  </a:rPr>
                  <a:t>ALIMENTICIA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0005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76 CuadroTexto">
            <a:extLst>
              <a:ext uri="{FF2B5EF4-FFF2-40B4-BE49-F238E27FC236}">
                <a16:creationId xmlns:a16="http://schemas.microsoft.com/office/drawing/2014/main" id="{529A7295-C6AF-0446-812C-E50220A3CF9D}"/>
              </a:ext>
            </a:extLst>
          </p:cNvPr>
          <p:cNvSpPr txBox="1"/>
          <p:nvPr/>
        </p:nvSpPr>
        <p:spPr bwMode="auto">
          <a:xfrm>
            <a:off x="18939" y="91658"/>
            <a:ext cx="9107969" cy="1045456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933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Dengue: Arbovirosis de mayor relevancia en Salud Pública</a:t>
            </a:r>
            <a:endParaRPr lang="es-CO" sz="2933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431EAC8-085C-324A-A47E-766BD7603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207" y="1297496"/>
            <a:ext cx="4451211" cy="478121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E9B9E0C8-FD41-2F4F-B165-275E4988A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778" y="1756321"/>
            <a:ext cx="4076581" cy="334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55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>
            <a:extLst>
              <a:ext uri="{FF2B5EF4-FFF2-40B4-BE49-F238E27FC236}">
                <a16:creationId xmlns:a16="http://schemas.microsoft.com/office/drawing/2014/main" id="{43596C25-F75B-45D6-B648-E19BA57F25BE}"/>
              </a:ext>
            </a:extLst>
          </p:cNvPr>
          <p:cNvSpPr txBox="1">
            <a:spLocks/>
          </p:cNvSpPr>
          <p:nvPr/>
        </p:nvSpPr>
        <p:spPr>
          <a:xfrm>
            <a:off x="551791" y="807007"/>
            <a:ext cx="8047987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>
            <a:defPPr>
              <a:defRPr lang="es-CO"/>
            </a:defPPr>
            <a:lvl1pPr algn="ctr">
              <a:defRPr sz="2000" b="1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defRPr>
            </a:lvl1pPr>
          </a:lstStyle>
          <a:p>
            <a:r>
              <a:rPr lang="es-CO" dirty="0"/>
              <a:t>Distribución anual de casos de dengue. 2006-2024 (SE 19)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B36938A-8E83-4E86-A3CF-DA58183DC34A}"/>
              </a:ext>
            </a:extLst>
          </p:cNvPr>
          <p:cNvSpPr/>
          <p:nvPr/>
        </p:nvSpPr>
        <p:spPr>
          <a:xfrm>
            <a:off x="85977" y="6522884"/>
            <a:ext cx="380221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000" b="1" i="1" dirty="0"/>
              <a:t>Fuente: Boletín Epidemiológico Nacional (SE 52). INS, Colombia</a:t>
            </a:r>
          </a:p>
        </p:txBody>
      </p:sp>
      <p:sp>
        <p:nvSpPr>
          <p:cNvPr id="8" name="76 CuadroTexto"/>
          <p:cNvSpPr txBox="1"/>
          <p:nvPr/>
        </p:nvSpPr>
        <p:spPr bwMode="auto">
          <a:xfrm>
            <a:off x="18939" y="91658"/>
            <a:ext cx="9107969" cy="573660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8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Situación de Dengue en Colombia 2006-2024</a:t>
            </a:r>
            <a:endParaRPr lang="es-CO" sz="28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67" y="1547462"/>
            <a:ext cx="7733461" cy="4582436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B36938A-8E83-4E86-A3CF-DA58183DC34A}"/>
              </a:ext>
            </a:extLst>
          </p:cNvPr>
          <p:cNvSpPr/>
          <p:nvPr/>
        </p:nvSpPr>
        <p:spPr>
          <a:xfrm>
            <a:off x="675698" y="6206154"/>
            <a:ext cx="38022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1200" b="1" i="1" dirty="0"/>
              <a:t>Barras en color rojo: Años Epidémicos</a:t>
            </a:r>
          </a:p>
        </p:txBody>
      </p:sp>
    </p:spTree>
    <p:extLst>
      <p:ext uri="{BB962C8B-B14F-4D97-AF65-F5344CB8AC3E}">
        <p14:creationId xmlns:p14="http://schemas.microsoft.com/office/powerpoint/2010/main" val="213825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76 CuadroTexto"/>
          <p:cNvSpPr txBox="1"/>
          <p:nvPr/>
        </p:nvSpPr>
        <p:spPr bwMode="auto">
          <a:xfrm>
            <a:off x="18939" y="91658"/>
            <a:ext cx="9107969" cy="5941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933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Medidas para el control de Dengue</a:t>
            </a:r>
            <a:endParaRPr lang="es-CO" sz="28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76 CuadroTexto"/>
          <p:cNvSpPr txBox="1"/>
          <p:nvPr/>
        </p:nvSpPr>
        <p:spPr bwMode="auto">
          <a:xfrm>
            <a:off x="18939" y="617405"/>
            <a:ext cx="2819689" cy="542882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6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Vacunas:</a:t>
            </a:r>
            <a:endParaRPr lang="es-CO" sz="26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87" y="1280159"/>
            <a:ext cx="3579193" cy="191888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7397" y="1280159"/>
            <a:ext cx="4540008" cy="202541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680" y="3686902"/>
            <a:ext cx="5091719" cy="286494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01" y="4392381"/>
            <a:ext cx="3615579" cy="180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63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DF73590-B799-D34E-9093-B84D7200D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19" y="1773039"/>
            <a:ext cx="5736581" cy="458421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44D4716-B7AF-6241-84B2-39A3D5FE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56" y="954591"/>
            <a:ext cx="2641600" cy="751840"/>
          </a:xfrm>
          <a:prstGeom prst="rect">
            <a:avLst/>
          </a:prstGeom>
        </p:spPr>
      </p:pic>
      <p:sp>
        <p:nvSpPr>
          <p:cNvPr id="6" name="76 CuadroTexto">
            <a:extLst>
              <a:ext uri="{FF2B5EF4-FFF2-40B4-BE49-F238E27FC236}">
                <a16:creationId xmlns:a16="http://schemas.microsoft.com/office/drawing/2014/main" id="{DE240413-26BD-814E-AFD4-058B13D685C5}"/>
              </a:ext>
            </a:extLst>
          </p:cNvPr>
          <p:cNvSpPr txBox="1"/>
          <p:nvPr/>
        </p:nvSpPr>
        <p:spPr bwMode="auto">
          <a:xfrm>
            <a:off x="18939" y="91658"/>
            <a:ext cx="9107969" cy="5941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933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Otras Medidas de control</a:t>
            </a:r>
            <a:endParaRPr lang="es-CO" sz="28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Imagen 1">
            <a:extLst>
              <a:ext uri="{FF2B5EF4-FFF2-40B4-BE49-F238E27FC236}">
                <a16:creationId xmlns:a16="http://schemas.microsoft.com/office/drawing/2014/main" id="{4D129351-0506-3A40-94FA-1F1BC277DF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436"/>
          <a:stretch>
            <a:fillRect/>
          </a:stretch>
        </p:blipFill>
        <p:spPr bwMode="auto">
          <a:xfrm>
            <a:off x="6494521" y="1975250"/>
            <a:ext cx="2352668" cy="217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0" descr="http://t0.gstatic.com/images?q=tbn:ANd9GcQX6G153aVWRRk_EEjs2RKyLToAbkX4Hk1S3ZRWMRRBXkCWrMBTXw">
            <a:extLst>
              <a:ext uri="{FF2B5EF4-FFF2-40B4-BE49-F238E27FC236}">
                <a16:creationId xmlns:a16="http://schemas.microsoft.com/office/drawing/2014/main" id="{A6D2B74F-BEC3-914B-9635-641137613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517" y="4655738"/>
            <a:ext cx="209867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552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02" y="1238397"/>
            <a:ext cx="3420000" cy="25650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528" y="1246941"/>
            <a:ext cx="3816000" cy="254723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3528" y="4002216"/>
            <a:ext cx="4174717" cy="278314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/>
          <a:srcRect t="10103" b="10384"/>
          <a:stretch/>
        </p:blipFill>
        <p:spPr>
          <a:xfrm>
            <a:off x="582583" y="3922520"/>
            <a:ext cx="3600447" cy="286284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433290" y="3334928"/>
            <a:ext cx="35640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Eliminación de sitios de cría</a:t>
            </a:r>
          </a:p>
        </p:txBody>
      </p:sp>
      <p:sp>
        <p:nvSpPr>
          <p:cNvPr id="12" name="Rectángulo 11"/>
          <p:cNvSpPr/>
          <p:nvPr/>
        </p:nvSpPr>
        <p:spPr>
          <a:xfrm>
            <a:off x="4439843" y="3342046"/>
            <a:ext cx="3672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Control Químico </a:t>
            </a:r>
            <a:r>
              <a:rPr lang="es-CO" sz="2000" b="1" dirty="0" err="1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intradomiciliar</a:t>
            </a:r>
            <a:endParaRPr lang="es-CO" sz="20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4609335" y="6271833"/>
            <a:ext cx="3780000" cy="3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Control Químico </a:t>
            </a:r>
            <a:r>
              <a:rPr lang="es-CO" sz="2000" b="1" dirty="0" err="1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Extradomiciliar</a:t>
            </a:r>
            <a:endParaRPr lang="es-CO" sz="20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560050" y="6384355"/>
            <a:ext cx="3564000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2000" b="1" dirty="0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Empleo de </a:t>
            </a:r>
            <a:r>
              <a:rPr lang="es-CO" sz="2000" b="1" dirty="0" err="1">
                <a:solidFill>
                  <a:srgbClr val="006C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anose="02020404030301010803" pitchFamily="18" charset="0"/>
              </a:rPr>
              <a:t>Larvicidas</a:t>
            </a:r>
            <a:endParaRPr lang="es-CO" sz="2000" b="1" dirty="0">
              <a:solidFill>
                <a:srgbClr val="006C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5" name="76 CuadroTexto"/>
          <p:cNvSpPr txBox="1"/>
          <p:nvPr/>
        </p:nvSpPr>
        <p:spPr bwMode="auto">
          <a:xfrm>
            <a:off x="18938" y="617405"/>
            <a:ext cx="4476149" cy="542882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6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Control Vectorial</a:t>
            </a:r>
            <a:endParaRPr lang="es-CO" sz="26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76 CuadroTexto"/>
          <p:cNvSpPr txBox="1"/>
          <p:nvPr/>
        </p:nvSpPr>
        <p:spPr bwMode="auto">
          <a:xfrm>
            <a:off x="18939" y="91658"/>
            <a:ext cx="9107969" cy="5941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933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Otras Medidas de control</a:t>
            </a:r>
            <a:endParaRPr lang="es-CO" sz="28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851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76 CuadroTexto"/>
          <p:cNvSpPr txBox="1"/>
          <p:nvPr/>
        </p:nvSpPr>
        <p:spPr bwMode="auto">
          <a:xfrm>
            <a:off x="18938" y="617405"/>
            <a:ext cx="4476149" cy="542882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6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Control Vectorial</a:t>
            </a:r>
            <a:endParaRPr lang="es-CO" sz="26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76 CuadroTexto"/>
          <p:cNvSpPr txBox="1"/>
          <p:nvPr/>
        </p:nvSpPr>
        <p:spPr bwMode="auto">
          <a:xfrm>
            <a:off x="18939" y="91658"/>
            <a:ext cx="9107969" cy="59411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defTabSz="5611128">
              <a:defRPr/>
            </a:pPr>
            <a:r>
              <a:rPr lang="es-CO" sz="2933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Medidas para el control de Dengue</a:t>
            </a:r>
            <a:endParaRPr lang="es-CO" sz="2800" b="1" dirty="0">
              <a:solidFill>
                <a:srgbClr val="006C00"/>
              </a:solidFill>
              <a:latin typeface="Garamond" panose="020204040303010108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" y="1160287"/>
            <a:ext cx="4118053" cy="199439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" y="3307080"/>
            <a:ext cx="3960596" cy="185928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883" y="1257240"/>
            <a:ext cx="4598226" cy="22534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015" y="3752850"/>
            <a:ext cx="4502094" cy="231267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64" y="4914305"/>
            <a:ext cx="4817756" cy="194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4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26F09F18-967F-C74C-B3A5-8B88B55FB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9341" y="1426210"/>
            <a:ext cx="3200400" cy="444500"/>
          </a:xfrm>
          <a:prstGeom prst="curvedDownArrow">
            <a:avLst>
              <a:gd name="adj1" fmla="val 144000"/>
              <a:gd name="adj2" fmla="val 288000"/>
              <a:gd name="adj3" fmla="val 33333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7A6FCB-6EE9-0A48-9403-3F07CCAEA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426" y="6063650"/>
            <a:ext cx="7245531" cy="523862"/>
          </a:xfrm>
          <a:prstGeom prst="rect">
            <a:avLst/>
          </a:prstGeom>
          <a:noFill/>
          <a:ln w="38100">
            <a:solidFill>
              <a:schemeClr val="accent6">
                <a:lumMod val="50000"/>
              </a:schemeClr>
            </a:solidFill>
            <a:miter lim="800000"/>
            <a:headEnd/>
            <a:tailEnd/>
          </a:ln>
          <a:effectLst>
            <a:outerShdw dist="28398" dir="3806097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n-US" altLang="es-CO" sz="28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Predic</a:t>
            </a:r>
            <a:r>
              <a:rPr lang="es-ES" altLang="es-CO" sz="28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ció</a:t>
            </a:r>
            <a:r>
              <a:rPr lang="en-US" altLang="es-CO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n </a:t>
            </a:r>
            <a:r>
              <a:rPr lang="es-ES" altLang="es-CO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y</a:t>
            </a:r>
            <a:r>
              <a:rPr lang="en-US" altLang="es-CO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n-US" altLang="es-CO" sz="2800" b="1" dirty="0" err="1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Manejo</a:t>
            </a:r>
            <a:r>
              <a:rPr lang="en-US" altLang="es-CO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 </a:t>
            </a:r>
            <a:r>
              <a:rPr lang="es-ES" altLang="es-CO" sz="2800" b="1" dirty="0">
                <a:solidFill>
                  <a:srgbClr val="00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de epidemias de Dengue</a:t>
            </a:r>
            <a:endParaRPr lang="en-US" altLang="es-CO" sz="2800" b="1" dirty="0">
              <a:solidFill>
                <a:srgbClr val="00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161545-192C-D54A-90D3-755773107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5256" y="1854924"/>
            <a:ext cx="2057400" cy="66198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s-ES" altLang="es-CO" b="1">
              <a:effectLst>
                <a:outerShdw blurRad="38100" dist="38100" dir="2700000" algn="tl">
                  <a:srgbClr val="FFFFFF"/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2DAC47-75F3-8945-AA5B-B521F65894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7092" y="2000931"/>
            <a:ext cx="944169" cy="369974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eaLnBrk="0" hangingPunct="0"/>
            <a:r>
              <a:rPr lang="es-ES" altLang="es-CO" b="1" dirty="0">
                <a:solidFill>
                  <a:srgbClr val="33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CLIMA</a:t>
            </a:r>
            <a:endParaRPr lang="es-ES_tradnl" altLang="es-CO" b="1" dirty="0">
              <a:solidFill>
                <a:srgbClr val="33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6B9EF6D3-1628-004D-B0EA-10353BEB9F2E}"/>
              </a:ext>
            </a:extLst>
          </p:cNvPr>
          <p:cNvSpPr>
            <a:spLocks noChangeArrowheads="1"/>
          </p:cNvSpPr>
          <p:nvPr/>
        </p:nvSpPr>
        <p:spPr bwMode="auto">
          <a:xfrm rot="8520529" flipH="1">
            <a:off x="5730479" y="2851103"/>
            <a:ext cx="1079500" cy="215900"/>
          </a:xfrm>
          <a:prstGeom prst="curvedDownArrow">
            <a:avLst>
              <a:gd name="adj1" fmla="val 100000"/>
              <a:gd name="adj2" fmla="val 200000"/>
              <a:gd name="adj3" fmla="val 33333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O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92C4CC-C959-D641-8545-9C9808692C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329" y="1880324"/>
            <a:ext cx="2057400" cy="66198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s-ES" altLang="es-CO" b="1">
              <a:effectLst>
                <a:outerShdw blurRad="38100" dist="38100" dir="2700000" algn="tl">
                  <a:srgbClr val="FFFFFF"/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AE2D04B-0DA3-394A-8C85-7340440D6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029" y="1898151"/>
            <a:ext cx="1384995" cy="646973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eaLnBrk="0" hangingPunct="0"/>
            <a:r>
              <a:rPr lang="es-ES_tradnl" altLang="es-CO" b="1" dirty="0">
                <a:solidFill>
                  <a:srgbClr val="33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CASOS DE </a:t>
            </a:r>
          </a:p>
          <a:p>
            <a:pPr eaLnBrk="0" hangingPunct="0"/>
            <a:r>
              <a:rPr lang="es-ES_tradnl" altLang="es-CO" b="1" dirty="0">
                <a:solidFill>
                  <a:srgbClr val="33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DENGUE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D0C12C-C5F5-414B-92B0-41D3E079B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0833" y="3093085"/>
            <a:ext cx="2608263" cy="66198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/>
            <a:endParaRPr lang="es-ES" altLang="es-CO" b="1">
              <a:effectLst>
                <a:outerShdw blurRad="38100" dist="38100" dir="2700000" algn="tl">
                  <a:srgbClr val="FFFFFF"/>
                </a:outerShdw>
              </a:effectLst>
              <a:latin typeface="Garamond" panose="02020404030301010803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04E812-9EAA-604F-8A82-AEA79481B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4910" y="3071676"/>
            <a:ext cx="2303462" cy="641350"/>
          </a:xfrm>
          <a:prstGeom prst="rect">
            <a:avLst/>
          </a:prstGeom>
          <a:noFill/>
          <a:ln>
            <a:noFill/>
          </a:ln>
          <a:effectLst>
            <a:outerShdw dist="12700" dir="5400000" algn="ctr" rotWithShape="0">
              <a:schemeClr val="bg1"/>
            </a:outerShdw>
          </a:effectLst>
        </p:spPr>
        <p:txBody>
          <a:bodyPr wrap="none" lIns="92075" tIns="46038" rIns="92075" bIns="46038" anchor="ctr">
            <a:spAutoFit/>
          </a:bodyPr>
          <a:lstStyle/>
          <a:p>
            <a:pPr algn="ctr" eaLnBrk="0" hangingPunct="0"/>
            <a:r>
              <a:rPr lang="es-ES_tradnl" altLang="es-CO" b="1" dirty="0">
                <a:solidFill>
                  <a:srgbClr val="33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FACTORES</a:t>
            </a:r>
          </a:p>
          <a:p>
            <a:pPr eaLnBrk="0" hangingPunct="0"/>
            <a:r>
              <a:rPr lang="es-ES_tradnl" altLang="es-CO" b="1" dirty="0">
                <a:solidFill>
                  <a:srgbClr val="33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anose="02020404030301010803" pitchFamily="18" charset="0"/>
              </a:rPr>
              <a:t>ENTOMOLOGICOS</a:t>
            </a:r>
          </a:p>
        </p:txBody>
      </p:sp>
      <p:sp>
        <p:nvSpPr>
          <p:cNvPr id="14" name="AutoShape 13">
            <a:extLst>
              <a:ext uri="{FF2B5EF4-FFF2-40B4-BE49-F238E27FC236}">
                <a16:creationId xmlns:a16="http://schemas.microsoft.com/office/drawing/2014/main" id="{06323770-F7D4-9B4E-A139-6A915D3A8000}"/>
              </a:ext>
            </a:extLst>
          </p:cNvPr>
          <p:cNvSpPr>
            <a:spLocks noChangeArrowheads="1"/>
          </p:cNvSpPr>
          <p:nvPr/>
        </p:nvSpPr>
        <p:spPr bwMode="auto">
          <a:xfrm rot="12964340" flipH="1">
            <a:off x="2201926" y="2932748"/>
            <a:ext cx="1079500" cy="215900"/>
          </a:xfrm>
          <a:prstGeom prst="curvedDownArrow">
            <a:avLst>
              <a:gd name="adj1" fmla="val 100000"/>
              <a:gd name="adj2" fmla="val 200000"/>
              <a:gd name="adj3" fmla="val 33333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O"/>
          </a:p>
        </p:txBody>
      </p:sp>
      <p:sp>
        <p:nvSpPr>
          <p:cNvPr id="15" name="AutoShape 17">
            <a:extLst>
              <a:ext uri="{FF2B5EF4-FFF2-40B4-BE49-F238E27FC236}">
                <a16:creationId xmlns:a16="http://schemas.microsoft.com/office/drawing/2014/main" id="{FA04897B-8677-CE42-B8A6-13655FFA4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7392" y="3920173"/>
            <a:ext cx="2895600" cy="419100"/>
          </a:xfrm>
          <a:prstGeom prst="downArrowCallout">
            <a:avLst>
              <a:gd name="adj1" fmla="val 200747"/>
              <a:gd name="adj2" fmla="val 167034"/>
              <a:gd name="adj3" fmla="val 64204"/>
              <a:gd name="adj4" fmla="val 7199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O"/>
          </a:p>
        </p:txBody>
      </p:sp>
      <p:sp>
        <p:nvSpPr>
          <p:cNvPr id="19" name="76 CuadroTexto">
            <a:extLst>
              <a:ext uri="{FF2B5EF4-FFF2-40B4-BE49-F238E27FC236}">
                <a16:creationId xmlns:a16="http://schemas.microsoft.com/office/drawing/2014/main" id="{9784977E-5263-E843-9A49-6F389B220B3B}"/>
              </a:ext>
            </a:extLst>
          </p:cNvPr>
          <p:cNvSpPr txBox="1"/>
          <p:nvPr/>
        </p:nvSpPr>
        <p:spPr bwMode="auto">
          <a:xfrm>
            <a:off x="252385" y="124583"/>
            <a:ext cx="8645912" cy="1004547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algn="ctr" defTabSz="5611128">
              <a:defRPr/>
            </a:pPr>
            <a:r>
              <a:rPr lang="es-ES" sz="28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Machine </a:t>
            </a:r>
            <a:r>
              <a:rPr lang="es-ES" sz="2800" b="1" cap="small" dirty="0" err="1">
                <a:solidFill>
                  <a:srgbClr val="006C00"/>
                </a:solidFill>
                <a:latin typeface="Garamond" panose="02020404030301010803" pitchFamily="18" charset="0"/>
              </a:rPr>
              <a:t>Learning</a:t>
            </a:r>
            <a:r>
              <a:rPr lang="es-ES" sz="28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 en la Comprensión de la Relación Dengue/Clima/Vectores</a:t>
            </a:r>
            <a:endParaRPr lang="es-CO" sz="2800" b="1" cap="small" dirty="0">
              <a:solidFill>
                <a:srgbClr val="006C00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76 CuadroTexto">
            <a:extLst>
              <a:ext uri="{FF2B5EF4-FFF2-40B4-BE49-F238E27FC236}">
                <a16:creationId xmlns:a16="http://schemas.microsoft.com/office/drawing/2014/main" id="{5F612C37-E5B6-CF4F-B6E7-A6E8C4CC7926}"/>
              </a:ext>
            </a:extLst>
          </p:cNvPr>
          <p:cNvSpPr txBox="1"/>
          <p:nvPr/>
        </p:nvSpPr>
        <p:spPr bwMode="auto">
          <a:xfrm>
            <a:off x="246067" y="4415646"/>
            <a:ext cx="8645912" cy="1158435"/>
          </a:xfrm>
          <a:prstGeom prst="rect">
            <a:avLst/>
          </a:prstGeom>
          <a:noFill/>
          <a:ln w="5715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141392" tIns="70696" rIns="141392" bIns="70696">
            <a:spAutoFit/>
          </a:bodyPr>
          <a:lstStyle/>
          <a:p>
            <a:pPr algn="ctr" defTabSz="5611128">
              <a:defRPr/>
            </a:pPr>
            <a:r>
              <a:rPr lang="es-ES" sz="2200" b="1" cap="small" dirty="0">
                <a:solidFill>
                  <a:srgbClr val="006C00"/>
                </a:solidFill>
                <a:latin typeface="Garamond" panose="02020404030301010803" pitchFamily="18" charset="0"/>
              </a:rPr>
              <a:t>Desarrollo de un Sistema de Alerta Temprano para la Vigilancia, Prevención y Control de Dengue en la Región del Bajo Cauca Antioqueño</a:t>
            </a:r>
            <a:endParaRPr lang="es-CO" sz="2200" b="1" cap="small" dirty="0">
              <a:solidFill>
                <a:srgbClr val="006C00"/>
              </a:solidFill>
              <a:latin typeface="Garamond" panose="02020404030301010803" pitchFamily="18" charset="0"/>
            </a:endParaRPr>
          </a:p>
        </p:txBody>
      </p:sp>
      <p:sp>
        <p:nvSpPr>
          <p:cNvPr id="22" name="AutoShape 17">
            <a:extLst>
              <a:ext uri="{FF2B5EF4-FFF2-40B4-BE49-F238E27FC236}">
                <a16:creationId xmlns:a16="http://schemas.microsoft.com/office/drawing/2014/main" id="{367B2579-33EB-F647-8FBA-5393FA7DD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4362" y="5624327"/>
            <a:ext cx="1801658" cy="292651"/>
          </a:xfrm>
          <a:prstGeom prst="downArrowCallout">
            <a:avLst>
              <a:gd name="adj1" fmla="val 200747"/>
              <a:gd name="adj2" fmla="val 167034"/>
              <a:gd name="adj3" fmla="val 64204"/>
              <a:gd name="adj4" fmla="val 7199"/>
            </a:avLst>
          </a:prstGeom>
          <a:solidFill>
            <a:schemeClr val="accent6">
              <a:lumMod val="75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182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3883</TotalTime>
  <Words>923</Words>
  <Application>Microsoft Macintosh PowerPoint</Application>
  <PresentationFormat>Presentación en pantalla (4:3)</PresentationFormat>
  <Paragraphs>124</Paragraphs>
  <Slides>21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Garamond</vt:lpstr>
      <vt:lpstr>Verdana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Guillermo L. Rúa U.</cp:lastModifiedBy>
  <cp:revision>128</cp:revision>
  <dcterms:created xsi:type="dcterms:W3CDTF">2021-11-28T19:52:50Z</dcterms:created>
  <dcterms:modified xsi:type="dcterms:W3CDTF">2024-05-24T19:31:58Z</dcterms:modified>
</cp:coreProperties>
</file>